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27"/>
  </p:notesMasterIdLst>
  <p:sldIdLst>
    <p:sldId id="256" r:id="rId2"/>
    <p:sldId id="257" r:id="rId3"/>
    <p:sldId id="276" r:id="rId4"/>
    <p:sldId id="265" r:id="rId5"/>
    <p:sldId id="258" r:id="rId6"/>
    <p:sldId id="262" r:id="rId7"/>
    <p:sldId id="263" r:id="rId8"/>
    <p:sldId id="259" r:id="rId9"/>
    <p:sldId id="277" r:id="rId10"/>
    <p:sldId id="266" r:id="rId11"/>
    <p:sldId id="267" r:id="rId12"/>
    <p:sldId id="268" r:id="rId13"/>
    <p:sldId id="269" r:id="rId14"/>
    <p:sldId id="270" r:id="rId15"/>
    <p:sldId id="271" r:id="rId16"/>
    <p:sldId id="272" r:id="rId17"/>
    <p:sldId id="278" r:id="rId18"/>
    <p:sldId id="273" r:id="rId19"/>
    <p:sldId id="279" r:id="rId20"/>
    <p:sldId id="274" r:id="rId21"/>
    <p:sldId id="280" r:id="rId22"/>
    <p:sldId id="281" r:id="rId23"/>
    <p:sldId id="275" r:id="rId24"/>
    <p:sldId id="260" r:id="rId25"/>
    <p:sldId id="261" r:id="rId26"/>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s molenaers" initials="jm" lastIdx="1" clrIdx="0">
    <p:extLst>
      <p:ext uri="{19B8F6BF-5375-455C-9EA6-DF929625EA0E}">
        <p15:presenceInfo xmlns:p15="http://schemas.microsoft.com/office/powerpoint/2012/main" userId="a9c7c78ddc7c06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0679" autoAdjust="0"/>
  </p:normalViewPr>
  <p:slideViewPr>
    <p:cSldViewPr snapToGrid="0">
      <p:cViewPr varScale="1">
        <p:scale>
          <a:sx n="92" d="100"/>
          <a:sy n="92" d="100"/>
        </p:scale>
        <p:origin x="70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ADB8A-124C-41E9-9CD6-972E9EBC9F09}" type="datetimeFigureOut">
              <a:rPr lang="nl-BE" smtClean="0"/>
              <a:t>1/06/2017</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0820BD-FF48-48FB-B400-48C5434C3C80}" type="slidenum">
              <a:rPr lang="nl-BE" smtClean="0"/>
              <a:t>‹nr.›</a:t>
            </a:fld>
            <a:endParaRPr lang="nl-BE"/>
          </a:p>
        </p:txBody>
      </p:sp>
    </p:spTree>
    <p:extLst>
      <p:ext uri="{BB962C8B-B14F-4D97-AF65-F5344CB8AC3E}">
        <p14:creationId xmlns:p14="http://schemas.microsoft.com/office/powerpoint/2010/main" val="1736952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api.beacons.ucll.be/v1/rout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api.beacons.ucll.be/v1/route/1/beaco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api.beacons.ucll.be/v1/beacon/6/route/2/dynamicData"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Welkomst woord: Hallo allemaal fijn dat jullie hier zijn.</a:t>
            </a:r>
          </a:p>
          <a:p>
            <a:endParaRPr lang="nl-BE" dirty="0"/>
          </a:p>
          <a:p>
            <a:r>
              <a:rPr lang="nl-BE" dirty="0"/>
              <a:t>(Zelf voorstellen + andere groepsleden) gaan jullie vandaag onze applicatie wat toelichten.</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a:t>
            </a:fld>
            <a:endParaRPr lang="nl-BE"/>
          </a:p>
        </p:txBody>
      </p:sp>
    </p:spTree>
    <p:extLst>
      <p:ext uri="{BB962C8B-B14F-4D97-AF65-F5344CB8AC3E}">
        <p14:creationId xmlns:p14="http://schemas.microsoft.com/office/powerpoint/2010/main" val="3573835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App.xaml.cs: We gaan gebruik maken van dependency injection waarbij we voor zorgen dat de verschillende klassen met elkaar verbonden zijn.</a:t>
            </a:r>
          </a:p>
          <a:p>
            <a:endParaRPr lang="nl-NL" dirty="0"/>
          </a:p>
          <a:p>
            <a:r>
              <a:rPr lang="nl-NL" dirty="0"/>
              <a:t>Hierdoor kunnen de verschillende klassen data uitwisselen zonder dat de relatie is vastgelegd in de broncode.</a:t>
            </a:r>
          </a:p>
          <a:p>
            <a:endParaRPr lang="nl-NL"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Als we de REST service zouden willen herschrijven kunnen we bijvoorbeeld een klasse bijmaken die RestService2 noemt en ook gebaseerd is op IRestService.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Indien we gebruik willen maken van RestService2 moeten we maar één ding veranderen in onze andere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Namelijk in de App.xaml.cs </a:t>
            </a:r>
            <a:r>
              <a:rPr lang="nl-NL" sz="1200" kern="1200" dirty="0" err="1">
                <a:solidFill>
                  <a:schemeClr val="tx1"/>
                </a:solidFill>
                <a:effectLst/>
                <a:latin typeface="+mn-lt"/>
                <a:ea typeface="+mn-ea"/>
                <a:cs typeface="+mn-cs"/>
              </a:rPr>
              <a:t>Container.RegisterType</a:t>
            </a:r>
            <a:r>
              <a:rPr lang="nl-NL" sz="1200" kern="1200" dirty="0">
                <a:solidFill>
                  <a:schemeClr val="tx1"/>
                </a:solidFill>
                <a:effectLst/>
                <a:latin typeface="+mn-lt"/>
                <a:ea typeface="+mn-ea"/>
                <a:cs typeface="+mn-cs"/>
              </a:rPr>
              <a:t>&lt;IRestService, RestService2&gt;() schrijven i.p.v. RestService.</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10</a:t>
            </a:fld>
            <a:endParaRPr lang="nl-BE"/>
          </a:p>
        </p:txBody>
      </p:sp>
    </p:spTree>
    <p:extLst>
      <p:ext uri="{BB962C8B-B14F-4D97-AF65-F5344CB8AC3E}">
        <p14:creationId xmlns:p14="http://schemas.microsoft.com/office/powerpoint/2010/main" val="3804676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RestService: </a:t>
            </a:r>
            <a:r>
              <a:rPr lang="nl-NL" sz="1200" kern="1200" dirty="0">
                <a:solidFill>
                  <a:schemeClr val="tx1"/>
                </a:solidFill>
                <a:effectLst/>
                <a:latin typeface="+mn-lt"/>
                <a:ea typeface="+mn-ea"/>
                <a:cs typeface="+mn-cs"/>
              </a:rPr>
              <a:t>Met de klasse RestService gaan we de URL ophalen met de eventueel meegestuurde data.</a:t>
            </a:r>
          </a:p>
          <a:p>
            <a:endParaRPr lang="nl-NL"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De basis URL die we meegeven verwijst naar de URL van de API die in verbinding staat met de database.</a:t>
            </a:r>
          </a:p>
          <a:p>
            <a:endParaRPr lang="nl-NL" dirty="0"/>
          </a:p>
          <a:p>
            <a:r>
              <a:rPr lang="nl-BE" sz="1200" kern="1200" dirty="0" err="1">
                <a:solidFill>
                  <a:schemeClr val="tx1"/>
                </a:solidFill>
                <a:effectLst/>
                <a:latin typeface="+mn-lt"/>
                <a:ea typeface="+mn-ea"/>
                <a:cs typeface="+mn-cs"/>
              </a:rPr>
              <a:t>GetRoutesAsync</a:t>
            </a:r>
            <a:r>
              <a:rPr lang="nl-BE" sz="1200" kern="1200" dirty="0">
                <a:solidFill>
                  <a:schemeClr val="tx1"/>
                </a:solidFill>
                <a:effectLst/>
                <a:latin typeface="+mn-lt"/>
                <a:ea typeface="+mn-ea"/>
                <a:cs typeface="+mn-cs"/>
              </a:rPr>
              <a:t> gaat al de routes opvragen uit de database.</a:t>
            </a:r>
          </a:p>
          <a:p>
            <a:endParaRPr lang="nl-BE" sz="1200" kern="1200" dirty="0">
              <a:solidFill>
                <a:schemeClr val="tx1"/>
              </a:solidFill>
              <a:effectLst/>
              <a:latin typeface="+mn-lt"/>
              <a:ea typeface="+mn-ea"/>
              <a:cs typeface="+mn-cs"/>
            </a:endParaRPr>
          </a:p>
          <a:p>
            <a:r>
              <a:rPr lang="nl-BE" sz="1200" kern="1200" dirty="0">
                <a:solidFill>
                  <a:schemeClr val="tx1"/>
                </a:solidFill>
                <a:effectLst/>
                <a:latin typeface="+mn-lt"/>
                <a:ea typeface="+mn-ea"/>
                <a:cs typeface="+mn-cs"/>
              </a:rPr>
              <a:t>Met </a:t>
            </a:r>
            <a:r>
              <a:rPr lang="nl-BE" sz="1200" kern="1200" dirty="0" err="1">
                <a:solidFill>
                  <a:schemeClr val="tx1"/>
                </a:solidFill>
                <a:effectLst/>
                <a:latin typeface="+mn-lt"/>
                <a:ea typeface="+mn-ea"/>
                <a:cs typeface="+mn-cs"/>
              </a:rPr>
              <a:t>GetBeaconsInRouteAsync</a:t>
            </a:r>
            <a:r>
              <a:rPr lang="nl-BE" sz="1200" kern="1200" dirty="0">
                <a:solidFill>
                  <a:schemeClr val="tx1"/>
                </a:solidFill>
                <a:effectLst/>
                <a:latin typeface="+mn-lt"/>
                <a:ea typeface="+mn-ea"/>
                <a:cs typeface="+mn-cs"/>
              </a:rPr>
              <a:t> verkrijgen we de data van al de beacons die zich bevinden in de route.</a:t>
            </a:r>
          </a:p>
          <a:p>
            <a:endParaRPr lang="nl-BE" sz="1200" kern="1200" dirty="0">
              <a:solidFill>
                <a:schemeClr val="tx1"/>
              </a:solidFill>
              <a:effectLst/>
              <a:latin typeface="+mn-lt"/>
              <a:ea typeface="+mn-ea"/>
              <a:cs typeface="+mn-cs"/>
            </a:endParaRPr>
          </a:p>
          <a:p>
            <a:r>
              <a:rPr lang="nl-BE" sz="1200" kern="1200" dirty="0">
                <a:solidFill>
                  <a:schemeClr val="tx1"/>
                </a:solidFill>
                <a:effectLst/>
                <a:latin typeface="+mn-lt"/>
                <a:ea typeface="+mn-ea"/>
                <a:cs typeface="+mn-cs"/>
              </a:rPr>
              <a:t>Met behulp van </a:t>
            </a:r>
            <a:r>
              <a:rPr lang="nl-BE" sz="1200" kern="1200" dirty="0" err="1">
                <a:solidFill>
                  <a:schemeClr val="tx1"/>
                </a:solidFill>
                <a:effectLst/>
                <a:latin typeface="+mn-lt"/>
                <a:ea typeface="+mn-ea"/>
                <a:cs typeface="+mn-cs"/>
              </a:rPr>
              <a:t>GetContentForBeaconInRoute</a:t>
            </a:r>
            <a:r>
              <a:rPr lang="nl-BE" sz="1200" kern="1200" dirty="0">
                <a:solidFill>
                  <a:schemeClr val="tx1"/>
                </a:solidFill>
                <a:effectLst/>
                <a:latin typeface="+mn-lt"/>
                <a:ea typeface="+mn-ea"/>
                <a:cs typeface="+mn-cs"/>
              </a:rPr>
              <a:t> kunnen we de data verkrijgen van een bepaalde beacon in een bepaalde route.</a:t>
            </a:r>
            <a:endParaRPr lang="nl-NL"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11</a:t>
            </a:fld>
            <a:endParaRPr lang="nl-BE"/>
          </a:p>
        </p:txBody>
      </p:sp>
    </p:spTree>
    <p:extLst>
      <p:ext uri="{BB962C8B-B14F-4D97-AF65-F5344CB8AC3E}">
        <p14:creationId xmlns:p14="http://schemas.microsoft.com/office/powerpoint/2010/main" val="1996266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GetRouteAsync</a:t>
            </a:r>
            <a:r>
              <a:rPr lang="nl-NL" dirty="0"/>
              <a:t>: </a:t>
            </a:r>
            <a:r>
              <a:rPr lang="nl-BE" sz="1200" kern="1200" dirty="0" err="1">
                <a:solidFill>
                  <a:schemeClr val="tx1"/>
                </a:solidFill>
                <a:effectLst/>
                <a:latin typeface="+mn-lt"/>
                <a:ea typeface="+mn-ea"/>
                <a:cs typeface="+mn-cs"/>
              </a:rPr>
              <a:t>GetRoutesAsync</a:t>
            </a:r>
            <a:r>
              <a:rPr lang="nl-BE" sz="1200" kern="1200" dirty="0">
                <a:solidFill>
                  <a:schemeClr val="tx1"/>
                </a:solidFill>
                <a:effectLst/>
                <a:latin typeface="+mn-lt"/>
                <a:ea typeface="+mn-ea"/>
                <a:cs typeface="+mn-cs"/>
              </a:rPr>
              <a:t> gaat al de routes opvragen uit de database.</a:t>
            </a:r>
          </a:p>
          <a:p>
            <a:endParaRPr lang="nl-NL" dirty="0"/>
          </a:p>
          <a:p>
            <a:r>
              <a:rPr lang="nl-NL" sz="1200" kern="1200" dirty="0">
                <a:solidFill>
                  <a:schemeClr val="tx1"/>
                </a:solidFill>
                <a:effectLst/>
                <a:latin typeface="+mn-lt"/>
                <a:ea typeface="+mn-ea"/>
                <a:cs typeface="+mn-cs"/>
              </a:rPr>
              <a:t>De link die gevormd wordt zal uiteindelijk deze worden: </a:t>
            </a:r>
            <a:r>
              <a:rPr lang="nl-NL" sz="1200" u="sng" kern="1200" dirty="0">
                <a:solidFill>
                  <a:schemeClr val="tx1"/>
                </a:solidFill>
                <a:effectLst/>
                <a:latin typeface="+mn-lt"/>
                <a:ea typeface="+mn-ea"/>
                <a:cs typeface="+mn-cs"/>
                <a:hlinkClick r:id="rId3"/>
              </a:rPr>
              <a:t>http://api.beacons.ucll.be/v1/route</a:t>
            </a:r>
            <a:r>
              <a:rPr lang="nl-NL" sz="1200" kern="1200" dirty="0">
                <a:solidFill>
                  <a:schemeClr val="tx1"/>
                </a:solidFill>
                <a:effectLst/>
                <a:latin typeface="+mn-lt"/>
                <a:ea typeface="+mn-ea"/>
                <a:cs typeface="+mn-cs"/>
              </a:rPr>
              <a:t>.</a:t>
            </a:r>
          </a:p>
          <a:p>
            <a:endParaRPr lang="nl-NL"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Als de gegevens correct zijn aangekomen gaan we deze omvormen naar json formaat zodat we deze kunnen terugsturen en hiermee bewerkingen kunnen doen.</a:t>
            </a:r>
          </a:p>
          <a:p>
            <a:endParaRPr lang="nl-NL"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De gegevens bevatten het route_id en de naam van de route. Deze staan gedefinieerd in het Route model.</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12</a:t>
            </a:fld>
            <a:endParaRPr lang="nl-BE"/>
          </a:p>
        </p:txBody>
      </p:sp>
    </p:spTree>
    <p:extLst>
      <p:ext uri="{BB962C8B-B14F-4D97-AF65-F5344CB8AC3E}">
        <p14:creationId xmlns:p14="http://schemas.microsoft.com/office/powerpoint/2010/main" val="859332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sz="1200" kern="1200" dirty="0" err="1">
                <a:solidFill>
                  <a:schemeClr val="tx1"/>
                </a:solidFill>
                <a:effectLst/>
                <a:latin typeface="+mn-lt"/>
                <a:ea typeface="+mn-ea"/>
                <a:cs typeface="+mn-cs"/>
              </a:rPr>
              <a:t>GetBeaconsInRouteAsync</a:t>
            </a:r>
            <a:r>
              <a:rPr lang="nl-BE" sz="1200" kern="1200" dirty="0">
                <a:solidFill>
                  <a:schemeClr val="tx1"/>
                </a:solidFill>
                <a:effectLst/>
                <a:latin typeface="+mn-lt"/>
                <a:ea typeface="+mn-ea"/>
                <a:cs typeface="+mn-cs"/>
              </a:rPr>
              <a:t>: Met </a:t>
            </a:r>
            <a:r>
              <a:rPr lang="nl-BE" sz="1200" kern="1200" dirty="0" err="1">
                <a:solidFill>
                  <a:schemeClr val="tx1"/>
                </a:solidFill>
                <a:effectLst/>
                <a:latin typeface="+mn-lt"/>
                <a:ea typeface="+mn-ea"/>
                <a:cs typeface="+mn-cs"/>
              </a:rPr>
              <a:t>GetBeaconsInRouteAsync</a:t>
            </a:r>
            <a:r>
              <a:rPr lang="nl-BE" sz="1200" kern="1200" dirty="0">
                <a:solidFill>
                  <a:schemeClr val="tx1"/>
                </a:solidFill>
                <a:effectLst/>
                <a:latin typeface="+mn-lt"/>
                <a:ea typeface="+mn-ea"/>
                <a:cs typeface="+mn-cs"/>
              </a:rPr>
              <a:t> verkrijgen we de data van al de beacons die zich bevinden in de route.</a:t>
            </a:r>
          </a:p>
          <a:p>
            <a:endParaRPr lang="nl-BE"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Deze gegevens worden opgeroepen vanuit de database met het meegestuurde route id.</a:t>
            </a:r>
          </a:p>
          <a:p>
            <a:endParaRPr lang="nl-N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Als de gegevens correct zijn aangekomen gaan we deze omvormen naar json formaat zodat we deze kunnen terugsturen en hiermee bewerkingen kunnen doen.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De link die gevorm wordt zal uiteindelijk deze worden: </a:t>
            </a:r>
            <a:r>
              <a:rPr lang="nl-NL" sz="1200" u="sng" kern="1200" dirty="0">
                <a:solidFill>
                  <a:schemeClr val="tx1"/>
                </a:solidFill>
                <a:effectLst/>
                <a:latin typeface="+mn-lt"/>
                <a:ea typeface="+mn-ea"/>
                <a:cs typeface="+mn-cs"/>
                <a:hlinkClick r:id="rId3"/>
              </a:rPr>
              <a:t>http://api.beacons.ucll.be/v1/route/"beacon_id"/beacon</a:t>
            </a:r>
            <a:r>
              <a:rPr lang="nl-NL" sz="1200" kern="1200" dirty="0">
                <a:solidFill>
                  <a:schemeClr val="tx1"/>
                </a:solidFill>
                <a:effectLst/>
                <a:latin typeface="+mn-lt"/>
                <a:ea typeface="+mn-ea"/>
                <a:cs typeface="+mn-cs"/>
              </a:rPr>
              <a:t>.</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13</a:t>
            </a:fld>
            <a:endParaRPr lang="nl-BE"/>
          </a:p>
        </p:txBody>
      </p:sp>
    </p:spTree>
    <p:extLst>
      <p:ext uri="{BB962C8B-B14F-4D97-AF65-F5344CB8AC3E}">
        <p14:creationId xmlns:p14="http://schemas.microsoft.com/office/powerpoint/2010/main" val="3098524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sz="1200" kern="1200" dirty="0" err="1">
                <a:solidFill>
                  <a:schemeClr val="tx1"/>
                </a:solidFill>
                <a:effectLst/>
                <a:latin typeface="+mn-lt"/>
                <a:ea typeface="+mn-ea"/>
                <a:cs typeface="+mn-cs"/>
              </a:rPr>
              <a:t>GetContentForBeaconInRoute</a:t>
            </a:r>
            <a:r>
              <a:rPr lang="nl-BE" sz="1200" kern="1200" dirty="0">
                <a:solidFill>
                  <a:schemeClr val="tx1"/>
                </a:solidFill>
                <a:effectLst/>
                <a:latin typeface="+mn-lt"/>
                <a:ea typeface="+mn-ea"/>
                <a:cs typeface="+mn-cs"/>
              </a:rPr>
              <a:t>: Met behulp van </a:t>
            </a:r>
            <a:r>
              <a:rPr lang="nl-BE" sz="1200" kern="1200" dirty="0" err="1">
                <a:solidFill>
                  <a:schemeClr val="tx1"/>
                </a:solidFill>
                <a:effectLst/>
                <a:latin typeface="+mn-lt"/>
                <a:ea typeface="+mn-ea"/>
                <a:cs typeface="+mn-cs"/>
              </a:rPr>
              <a:t>GetContentForBeaconInRoute</a:t>
            </a:r>
            <a:r>
              <a:rPr lang="nl-BE" sz="1200" kern="1200" dirty="0">
                <a:solidFill>
                  <a:schemeClr val="tx1"/>
                </a:solidFill>
                <a:effectLst/>
                <a:latin typeface="+mn-lt"/>
                <a:ea typeface="+mn-ea"/>
                <a:cs typeface="+mn-cs"/>
              </a:rPr>
              <a:t> kunnen we de data verkrijgen van een bepaalde beacon in een bepaalde route.</a:t>
            </a:r>
          </a:p>
          <a:p>
            <a:endParaRPr lang="nl-BE"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Hierbij gaan we uit de database de content ophalen van de beacon (Html, YouTube, Audio, enz..).</a:t>
            </a:r>
          </a:p>
          <a:p>
            <a:endParaRPr lang="nl-NL"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De link die gevormd wordt zal uiteindelijk deze worden: </a:t>
            </a:r>
            <a:r>
              <a:rPr lang="nl-NL" sz="1200" u="sng" kern="1200" dirty="0">
                <a:solidFill>
                  <a:schemeClr val="tx1"/>
                </a:solidFill>
                <a:effectLst/>
                <a:latin typeface="+mn-lt"/>
                <a:ea typeface="+mn-ea"/>
                <a:cs typeface="+mn-cs"/>
                <a:hlinkClick r:id="rId3"/>
              </a:rPr>
              <a:t>http://api.beacons.ucll.be/v1/beacon/"beacon_id"/route/"route_id"/dynamicData</a:t>
            </a:r>
            <a:r>
              <a:rPr lang="nl-NL" sz="1200" kern="1200" dirty="0">
                <a:solidFill>
                  <a:schemeClr val="tx1"/>
                </a:solidFill>
                <a:effectLst/>
                <a:latin typeface="+mn-lt"/>
                <a:ea typeface="+mn-ea"/>
                <a:cs typeface="+mn-cs"/>
              </a:rPr>
              <a:t>.</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14</a:t>
            </a:fld>
            <a:endParaRPr lang="nl-BE"/>
          </a:p>
        </p:txBody>
      </p:sp>
    </p:spTree>
    <p:extLst>
      <p:ext uri="{BB962C8B-B14F-4D97-AF65-F5344CB8AC3E}">
        <p14:creationId xmlns:p14="http://schemas.microsoft.com/office/powerpoint/2010/main" val="1553045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 gaan het nu hebben over de verschillende viewmodels.</a:t>
            </a:r>
          </a:p>
          <a:p>
            <a:endParaRPr lang="nl-NL" dirty="0"/>
          </a:p>
          <a:p>
            <a:r>
              <a:rPr lang="nl-NL" dirty="0"/>
              <a:t>Hieruit hebben we de belangrijkste delen uitgehaald die we dieper gaan bespreken.</a:t>
            </a:r>
          </a:p>
          <a:p>
            <a:endParaRPr lang="nl-NL" dirty="0"/>
          </a:p>
          <a:p>
            <a:r>
              <a:rPr lang="nl-NL" dirty="0"/>
              <a:t>De eerste die we gaan bespreken is de model van de hoofdpagina.</a:t>
            </a:r>
          </a:p>
          <a:p>
            <a:endParaRPr lang="nl-NL" dirty="0"/>
          </a:p>
          <a:p>
            <a:r>
              <a:rPr lang="nl-NL" dirty="0"/>
              <a:t>Vervolgens kijken we naar de Route info page view model. Deze geeft informatie weer over de route die je wilt gaan starten.</a:t>
            </a:r>
          </a:p>
          <a:p>
            <a:endParaRPr lang="nl-NL" dirty="0"/>
          </a:p>
          <a:p>
            <a:r>
              <a:rPr lang="nl-NL" dirty="0"/>
              <a:t>Als derde bekijken we de Beacon page view model. Deze geeft meer info waar je naar toe moet gaan en eenmaal als er een beacon kort genoeg is gaat deze over naar de beacon content page view model.</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15</a:t>
            </a:fld>
            <a:endParaRPr lang="nl-BE"/>
          </a:p>
        </p:txBody>
      </p:sp>
    </p:spTree>
    <p:extLst>
      <p:ext uri="{BB962C8B-B14F-4D97-AF65-F5344CB8AC3E}">
        <p14:creationId xmlns:p14="http://schemas.microsoft.com/office/powerpoint/2010/main" val="63755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De </a:t>
            </a:r>
            <a:r>
              <a:rPr lang="nl-NL" sz="1200" kern="1200" dirty="0" err="1">
                <a:solidFill>
                  <a:schemeClr val="tx1"/>
                </a:solidFill>
                <a:effectLst/>
                <a:latin typeface="+mn-lt"/>
                <a:ea typeface="+mn-ea"/>
                <a:cs typeface="+mn-cs"/>
              </a:rPr>
              <a:t>selectedRoute</a:t>
            </a:r>
            <a:r>
              <a:rPr lang="nl-NL" sz="1200" kern="1200" dirty="0">
                <a:solidFill>
                  <a:schemeClr val="tx1"/>
                </a:solidFill>
                <a:effectLst/>
                <a:latin typeface="+mn-lt"/>
                <a:ea typeface="+mn-ea"/>
                <a:cs typeface="+mn-cs"/>
              </a:rPr>
              <a:t> wordt opgeroepen eenmaal als een gebruiker op een route heeft geklikt. We verkrijgen de parameters van deze route (Route_id en route naam).</a:t>
            </a:r>
          </a:p>
          <a:p>
            <a:endParaRPr lang="nl-NL"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Aan de parameters wordt het id van de geselecteerde route extra meegegeven.</a:t>
            </a:r>
          </a:p>
          <a:p>
            <a:endParaRPr lang="nl-NL"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Vervolgens roepen we </a:t>
            </a:r>
            <a:r>
              <a:rPr lang="nl-NL" sz="1200" kern="1200" dirty="0" err="1">
                <a:solidFill>
                  <a:schemeClr val="tx1"/>
                </a:solidFill>
                <a:effectLst/>
                <a:latin typeface="+mn-lt"/>
                <a:ea typeface="+mn-ea"/>
                <a:cs typeface="+mn-cs"/>
              </a:rPr>
              <a:t>Navigate</a:t>
            </a:r>
            <a:r>
              <a:rPr lang="nl-NL" sz="1200" kern="1200" dirty="0">
                <a:solidFill>
                  <a:schemeClr val="tx1"/>
                </a:solidFill>
                <a:effectLst/>
                <a:latin typeface="+mn-lt"/>
                <a:ea typeface="+mn-ea"/>
                <a:cs typeface="+mn-cs"/>
              </a:rPr>
              <a:t> op. Deze gaat al de parameters meegeven, inclusief de naam van de view die hij moet openen. </a:t>
            </a:r>
          </a:p>
          <a:p>
            <a:endParaRPr lang="nl-NL"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await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navigationService.NavigateAsync</a:t>
            </a:r>
            <a:r>
              <a:rPr lang="fr-FR" sz="1200" kern="1200" dirty="0">
                <a:solidFill>
                  <a:schemeClr val="tx1"/>
                </a:solidFill>
                <a:effectLst/>
                <a:latin typeface="+mn-lt"/>
                <a:ea typeface="+mn-ea"/>
                <a:cs typeface="+mn-cs"/>
              </a:rPr>
              <a:t>(page, </a:t>
            </a:r>
            <a:r>
              <a:rPr lang="fr-FR" sz="1200" kern="1200" dirty="0" err="1">
                <a:solidFill>
                  <a:schemeClr val="tx1"/>
                </a:solidFill>
                <a:effectLst/>
                <a:latin typeface="+mn-lt"/>
                <a:ea typeface="+mn-ea"/>
                <a:cs typeface="+mn-cs"/>
              </a:rPr>
              <a:t>navParams</a:t>
            </a:r>
            <a:r>
              <a:rPr lang="fr-FR" sz="1200" kern="1200" dirty="0">
                <a:solidFill>
                  <a:schemeClr val="tx1"/>
                </a:solidFill>
                <a:effectLst/>
                <a:latin typeface="+mn-lt"/>
                <a:ea typeface="+mn-ea"/>
                <a:cs typeface="+mn-cs"/>
              </a:rPr>
              <a:t>); ).</a:t>
            </a:r>
          </a:p>
          <a:p>
            <a:endParaRPr lang="nl-NL"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De gegevens worden in dit geval doorgestuurd naar het </a:t>
            </a:r>
            <a:r>
              <a:rPr lang="nl-NL" sz="1200" kern="1200" dirty="0" err="1">
                <a:solidFill>
                  <a:schemeClr val="tx1"/>
                </a:solidFill>
                <a:effectLst/>
                <a:latin typeface="+mn-lt"/>
                <a:ea typeface="+mn-ea"/>
                <a:cs typeface="+mn-cs"/>
              </a:rPr>
              <a:t>RouteInfoPageViewModel</a:t>
            </a:r>
            <a:r>
              <a:rPr lang="nl-NL" sz="1200" kern="1200" dirty="0">
                <a:solidFill>
                  <a:schemeClr val="tx1"/>
                </a:solidFill>
                <a:effectLst/>
                <a:latin typeface="+mn-lt"/>
                <a:ea typeface="+mn-ea"/>
                <a:cs typeface="+mn-cs"/>
              </a:rPr>
              <a:t>.</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16</a:t>
            </a:fld>
            <a:endParaRPr lang="nl-BE"/>
          </a:p>
        </p:txBody>
      </p:sp>
    </p:spTree>
    <p:extLst>
      <p:ext uri="{BB962C8B-B14F-4D97-AF65-F5344CB8AC3E}">
        <p14:creationId xmlns:p14="http://schemas.microsoft.com/office/powerpoint/2010/main" val="3021413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sz="1200" kern="1200" dirty="0">
                <a:solidFill>
                  <a:schemeClr val="tx1"/>
                </a:solidFill>
                <a:effectLst/>
                <a:latin typeface="+mn-lt"/>
                <a:ea typeface="+mn-ea"/>
                <a:cs typeface="+mn-cs"/>
              </a:rPr>
              <a:t>De volgende methode gaat al de routes verkrijgen van de RestService.</a:t>
            </a:r>
          </a:p>
          <a:p>
            <a:endParaRPr lang="nl-BE" sz="1200" kern="1200" dirty="0">
              <a:solidFill>
                <a:schemeClr val="tx1"/>
              </a:solidFill>
              <a:effectLst/>
              <a:latin typeface="+mn-lt"/>
              <a:ea typeface="+mn-ea"/>
              <a:cs typeface="+mn-cs"/>
            </a:endParaRPr>
          </a:p>
          <a:p>
            <a:r>
              <a:rPr lang="nl-BE" sz="1200" kern="1200" dirty="0">
                <a:solidFill>
                  <a:schemeClr val="tx1"/>
                </a:solidFill>
                <a:effectLst/>
                <a:latin typeface="+mn-lt"/>
                <a:ea typeface="+mn-ea"/>
                <a:cs typeface="+mn-cs"/>
              </a:rPr>
              <a:t>Deze wordt ook opgeroepen als je de refresh knop gebruikt.</a:t>
            </a:r>
            <a:endParaRPr lang="nl-NL"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17</a:t>
            </a:fld>
            <a:endParaRPr lang="nl-BE"/>
          </a:p>
        </p:txBody>
      </p:sp>
    </p:spTree>
    <p:extLst>
      <p:ext uri="{BB962C8B-B14F-4D97-AF65-F5344CB8AC3E}">
        <p14:creationId xmlns:p14="http://schemas.microsoft.com/office/powerpoint/2010/main" val="355331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Als een gebruiker navigeert van de hoofdpagina naar een route die men heeft gekozen roept men via </a:t>
            </a:r>
            <a:r>
              <a:rPr lang="nl-NL" sz="1200" kern="1200" dirty="0" err="1">
                <a:solidFill>
                  <a:schemeClr val="tx1"/>
                </a:solidFill>
                <a:effectLst/>
                <a:latin typeface="+mn-lt"/>
                <a:ea typeface="+mn-ea"/>
                <a:cs typeface="+mn-cs"/>
              </a:rPr>
              <a:t>navigationService</a:t>
            </a:r>
            <a:r>
              <a:rPr lang="nl-NL" sz="1200" kern="1200" dirty="0">
                <a:solidFill>
                  <a:schemeClr val="tx1"/>
                </a:solidFill>
                <a:effectLst/>
                <a:latin typeface="+mn-lt"/>
                <a:ea typeface="+mn-ea"/>
                <a:cs typeface="+mn-cs"/>
              </a:rPr>
              <a:t> de pagina </a:t>
            </a:r>
            <a:r>
              <a:rPr lang="nl-NL" sz="1200" kern="1200" dirty="0" err="1">
                <a:solidFill>
                  <a:schemeClr val="tx1"/>
                </a:solidFill>
                <a:effectLst/>
                <a:latin typeface="+mn-lt"/>
                <a:ea typeface="+mn-ea"/>
                <a:cs typeface="+mn-cs"/>
              </a:rPr>
              <a:t>RouteInfoPage</a:t>
            </a:r>
            <a:r>
              <a:rPr lang="nl-NL" sz="1200" kern="1200" dirty="0">
                <a:solidFill>
                  <a:schemeClr val="tx1"/>
                </a:solidFill>
                <a:effectLst/>
                <a:latin typeface="+mn-lt"/>
                <a:ea typeface="+mn-ea"/>
                <a:cs typeface="+mn-cs"/>
              </a:rPr>
              <a:t> op.</a:t>
            </a:r>
          </a:p>
          <a:p>
            <a:endParaRPr lang="nl-NL"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Door deze oproeping wordt de </a:t>
            </a:r>
            <a:r>
              <a:rPr lang="nl-NL" sz="1200" kern="1200" dirty="0" err="1">
                <a:solidFill>
                  <a:schemeClr val="tx1"/>
                </a:solidFill>
                <a:effectLst/>
                <a:latin typeface="+mn-lt"/>
                <a:ea typeface="+mn-ea"/>
                <a:cs typeface="+mn-cs"/>
              </a:rPr>
              <a:t>OnNavigatingTo</a:t>
            </a:r>
            <a:r>
              <a:rPr lang="nl-NL" sz="1200" kern="1200" dirty="0">
                <a:solidFill>
                  <a:schemeClr val="tx1"/>
                </a:solidFill>
                <a:effectLst/>
                <a:latin typeface="+mn-lt"/>
                <a:ea typeface="+mn-ea"/>
                <a:cs typeface="+mn-cs"/>
              </a:rPr>
              <a:t> opgeroepen.</a:t>
            </a:r>
          </a:p>
          <a:p>
            <a:endParaRPr lang="nl-NL"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De gegevens die worden meegegeven via de parameters van </a:t>
            </a:r>
            <a:r>
              <a:rPr lang="nl-NL" sz="1200" kern="1200" dirty="0" err="1">
                <a:solidFill>
                  <a:schemeClr val="tx1"/>
                </a:solidFill>
                <a:effectLst/>
                <a:latin typeface="+mn-lt"/>
                <a:ea typeface="+mn-ea"/>
                <a:cs typeface="+mn-cs"/>
              </a:rPr>
              <a:t>selectedRoute</a:t>
            </a:r>
            <a:r>
              <a:rPr lang="nl-NL" sz="1200" kern="1200" dirty="0">
                <a:solidFill>
                  <a:schemeClr val="tx1"/>
                </a:solidFill>
                <a:effectLst/>
                <a:latin typeface="+mn-lt"/>
                <a:ea typeface="+mn-ea"/>
                <a:cs typeface="+mn-cs"/>
              </a:rPr>
              <a:t> worden hier in Route_id en </a:t>
            </a:r>
            <a:r>
              <a:rPr lang="nl-NL" sz="1200" kern="1200" dirty="0" err="1">
                <a:solidFill>
                  <a:schemeClr val="tx1"/>
                </a:solidFill>
                <a:effectLst/>
                <a:latin typeface="+mn-lt"/>
                <a:ea typeface="+mn-ea"/>
                <a:cs typeface="+mn-cs"/>
              </a:rPr>
              <a:t>Route_info</a:t>
            </a:r>
            <a:r>
              <a:rPr lang="nl-NL" sz="1200" kern="1200" dirty="0">
                <a:solidFill>
                  <a:schemeClr val="tx1"/>
                </a:solidFill>
                <a:effectLst/>
                <a:latin typeface="+mn-lt"/>
                <a:ea typeface="+mn-ea"/>
                <a:cs typeface="+mn-cs"/>
              </a:rPr>
              <a:t> geplaatst.</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18</a:t>
            </a:fld>
            <a:endParaRPr lang="nl-BE"/>
          </a:p>
        </p:txBody>
      </p:sp>
    </p:spTree>
    <p:extLst>
      <p:ext uri="{BB962C8B-B14F-4D97-AF65-F5344CB8AC3E}">
        <p14:creationId xmlns:p14="http://schemas.microsoft.com/office/powerpoint/2010/main" val="3396770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De gebruiker die een route wil starten drukt op de start knop.</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Hierbij wordt de methode </a:t>
            </a:r>
            <a:r>
              <a:rPr lang="nl-NL" sz="1200" kern="1200" dirty="0" err="1">
                <a:solidFill>
                  <a:schemeClr val="tx1"/>
                </a:solidFill>
                <a:effectLst/>
                <a:latin typeface="+mn-lt"/>
                <a:ea typeface="+mn-ea"/>
                <a:cs typeface="+mn-cs"/>
              </a:rPr>
              <a:t>StartRoute</a:t>
            </a:r>
            <a:r>
              <a:rPr lang="nl-NL" sz="1200" kern="1200" dirty="0">
                <a:solidFill>
                  <a:schemeClr val="tx1"/>
                </a:solidFill>
                <a:effectLst/>
                <a:latin typeface="+mn-lt"/>
                <a:ea typeface="+mn-ea"/>
                <a:cs typeface="+mn-cs"/>
              </a:rPr>
              <a:t> opgeroepen.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Deze gaat de parameters ophalen van de route en doorgeven aan het </a:t>
            </a:r>
            <a:r>
              <a:rPr lang="nl-NL" sz="1200" kern="1200" dirty="0" err="1">
                <a:solidFill>
                  <a:schemeClr val="tx1"/>
                </a:solidFill>
                <a:effectLst/>
                <a:latin typeface="+mn-lt"/>
                <a:ea typeface="+mn-ea"/>
                <a:cs typeface="+mn-cs"/>
              </a:rPr>
              <a:t>BeaconsPageViewModel</a:t>
            </a:r>
            <a:r>
              <a:rPr lang="nl-NL" sz="1200" kern="1200" dirty="0">
                <a:solidFill>
                  <a:schemeClr val="tx1"/>
                </a:solidFill>
                <a:effectLst/>
                <a:latin typeface="+mn-lt"/>
                <a:ea typeface="+mn-ea"/>
                <a:cs typeface="+mn-cs"/>
              </a:rPr>
              <a:t>.</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19</a:t>
            </a:fld>
            <a:endParaRPr lang="nl-BE"/>
          </a:p>
        </p:txBody>
      </p:sp>
    </p:spTree>
    <p:extLst>
      <p:ext uri="{BB962C8B-B14F-4D97-AF65-F5344CB8AC3E}">
        <p14:creationId xmlns:p14="http://schemas.microsoft.com/office/powerpoint/2010/main" val="3834020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Inhoudstabel: Als eerste </a:t>
            </a:r>
            <a:r>
              <a:rPr lang="nl-BE" dirty="0" err="1"/>
              <a:t>enz</a:t>
            </a:r>
            <a:r>
              <a:rPr lang="nl-BE" dirty="0"/>
              <a:t>…</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2</a:t>
            </a:fld>
            <a:endParaRPr lang="nl-BE"/>
          </a:p>
        </p:txBody>
      </p:sp>
    </p:spTree>
    <p:extLst>
      <p:ext uri="{BB962C8B-B14F-4D97-AF65-F5344CB8AC3E}">
        <p14:creationId xmlns:p14="http://schemas.microsoft.com/office/powerpoint/2010/main" val="1932038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sz="1200" kern="1200" dirty="0">
                <a:solidFill>
                  <a:schemeClr val="tx1"/>
                </a:solidFill>
                <a:effectLst/>
                <a:latin typeface="+mn-lt"/>
                <a:ea typeface="+mn-ea"/>
                <a:cs typeface="+mn-cs"/>
              </a:rPr>
              <a:t>A</a:t>
            </a:r>
            <a:r>
              <a:rPr lang="nl-NL" sz="1200" kern="1200" dirty="0" err="1">
                <a:solidFill>
                  <a:schemeClr val="tx1"/>
                </a:solidFill>
                <a:effectLst/>
                <a:latin typeface="+mn-lt"/>
                <a:ea typeface="+mn-ea"/>
                <a:cs typeface="+mn-cs"/>
              </a:rPr>
              <a:t>ls</a:t>
            </a:r>
            <a:r>
              <a:rPr lang="nl-NL" sz="1200" kern="1200" dirty="0">
                <a:solidFill>
                  <a:schemeClr val="tx1"/>
                </a:solidFill>
                <a:effectLst/>
                <a:latin typeface="+mn-lt"/>
                <a:ea typeface="+mn-ea"/>
                <a:cs typeface="+mn-cs"/>
              </a:rPr>
              <a:t> een gebruiker op de start knop heeft gedrukt worden de parameters doorgegeven en in </a:t>
            </a:r>
            <a:r>
              <a:rPr lang="nl-NL" sz="1200" kern="1200" dirty="0" err="1">
                <a:solidFill>
                  <a:schemeClr val="tx1"/>
                </a:solidFill>
                <a:effectLst/>
                <a:latin typeface="+mn-lt"/>
                <a:ea typeface="+mn-ea"/>
                <a:cs typeface="+mn-cs"/>
              </a:rPr>
              <a:t>currentRoute</a:t>
            </a:r>
            <a:r>
              <a:rPr lang="nl-NL" sz="1200" kern="1200" dirty="0">
                <a:solidFill>
                  <a:schemeClr val="tx1"/>
                </a:solidFill>
                <a:effectLst/>
                <a:latin typeface="+mn-lt"/>
                <a:ea typeface="+mn-ea"/>
                <a:cs typeface="+mn-cs"/>
              </a:rPr>
              <a:t> gestoken.</a:t>
            </a:r>
          </a:p>
          <a:p>
            <a:endParaRPr lang="nl-NL"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Deze gaat een route_id opvragen.</a:t>
            </a:r>
          </a:p>
          <a:p>
            <a:endParaRPr lang="nl-NL"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Vervolgens kijken we na als de gebruiker toestemmingen heeft gegeven of de applicatie zijn Bluetooth mag gebruiken.</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20</a:t>
            </a:fld>
            <a:endParaRPr lang="nl-BE"/>
          </a:p>
        </p:txBody>
      </p:sp>
    </p:spTree>
    <p:extLst>
      <p:ext uri="{BB962C8B-B14F-4D97-AF65-F5344CB8AC3E}">
        <p14:creationId xmlns:p14="http://schemas.microsoft.com/office/powerpoint/2010/main" val="1060427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Heeft de gebruiker toestemming gegeven, kijken we na of bluetooth aanstaat.</a:t>
            </a:r>
          </a:p>
          <a:p>
            <a:endParaRPr lang="nl-NL"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Indien niet verschijnt er een error met de vraag om bluetooth aan te zetten en navigeren we terug naar de vorige pagina.</a:t>
            </a:r>
          </a:p>
          <a:p>
            <a:endParaRPr lang="nl-NL"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Eenmaal als de route gestart is krijgt de gebruiker op het scherm te zien waar hij naar toe moet gaan en start de app met het scannen van beacons.</a:t>
            </a:r>
          </a:p>
          <a:p>
            <a:endParaRPr lang="nl-NL" sz="1200" kern="1200" dirty="0">
              <a:solidFill>
                <a:schemeClr val="tx1"/>
              </a:solidFill>
              <a:effectLst/>
              <a:latin typeface="+mn-lt"/>
              <a:ea typeface="+mn-ea"/>
              <a:cs typeface="+mn-cs"/>
            </a:endParaRPr>
          </a:p>
          <a:p>
            <a:r>
              <a:rPr lang="nl-BE" sz="1200" kern="1200" dirty="0">
                <a:solidFill>
                  <a:schemeClr val="tx1"/>
                </a:solidFill>
                <a:effectLst/>
                <a:latin typeface="+mn-lt"/>
                <a:ea typeface="+mn-ea"/>
                <a:cs typeface="+mn-cs"/>
              </a:rPr>
              <a:t>De methode </a:t>
            </a:r>
            <a:r>
              <a:rPr lang="nl-BE" sz="1200" kern="1200" dirty="0" err="1">
                <a:solidFill>
                  <a:schemeClr val="tx1"/>
                </a:solidFill>
                <a:effectLst/>
                <a:latin typeface="+mn-lt"/>
                <a:ea typeface="+mn-ea"/>
                <a:cs typeface="+mn-cs"/>
              </a:rPr>
              <a:t>Onranged</a:t>
            </a:r>
            <a:r>
              <a:rPr lang="nl-BE" sz="1200" kern="1200" dirty="0">
                <a:solidFill>
                  <a:schemeClr val="tx1"/>
                </a:solidFill>
                <a:effectLst/>
                <a:latin typeface="+mn-lt"/>
                <a:ea typeface="+mn-ea"/>
                <a:cs typeface="+mn-cs"/>
              </a:rPr>
              <a:t> (zie afbeelding 15) wordt gekoppeld aan het event </a:t>
            </a:r>
            <a:r>
              <a:rPr lang="nl-BE" sz="1200" kern="1200" dirty="0" err="1">
                <a:solidFill>
                  <a:schemeClr val="tx1"/>
                </a:solidFill>
                <a:effectLst/>
                <a:latin typeface="+mn-lt"/>
                <a:ea typeface="+mn-ea"/>
                <a:cs typeface="+mn-cs"/>
              </a:rPr>
              <a:t>Ranged</a:t>
            </a:r>
            <a:r>
              <a:rPr lang="nl-BE" sz="1200" kern="1200" dirty="0">
                <a:solidFill>
                  <a:schemeClr val="tx1"/>
                </a:solidFill>
                <a:effectLst/>
                <a:latin typeface="+mn-lt"/>
                <a:ea typeface="+mn-ea"/>
                <a:cs typeface="+mn-cs"/>
              </a:rPr>
              <a:t> van de </a:t>
            </a:r>
            <a:r>
              <a:rPr lang="nl-BE" sz="1200" kern="1200" dirty="0" err="1">
                <a:solidFill>
                  <a:schemeClr val="tx1"/>
                </a:solidFill>
                <a:effectLst/>
                <a:latin typeface="+mn-lt"/>
                <a:ea typeface="+mn-ea"/>
                <a:cs typeface="+mn-cs"/>
              </a:rPr>
              <a:t>estimote</a:t>
            </a:r>
            <a:r>
              <a:rPr lang="nl-BE" sz="1200" kern="1200" dirty="0">
                <a:solidFill>
                  <a:schemeClr val="tx1"/>
                </a:solidFill>
                <a:effectLst/>
                <a:latin typeface="+mn-lt"/>
                <a:ea typeface="+mn-ea"/>
                <a:cs typeface="+mn-cs"/>
              </a:rPr>
              <a:t> API.</a:t>
            </a:r>
            <a:endParaRPr lang="nl-NL"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21</a:t>
            </a:fld>
            <a:endParaRPr lang="nl-BE"/>
          </a:p>
        </p:txBody>
      </p:sp>
    </p:spTree>
    <p:extLst>
      <p:ext uri="{BB962C8B-B14F-4D97-AF65-F5344CB8AC3E}">
        <p14:creationId xmlns:p14="http://schemas.microsoft.com/office/powerpoint/2010/main" val="2836950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De methode wordt doorlopen zolang er beacons zijn.</a:t>
            </a:r>
          </a:p>
          <a:p>
            <a:endParaRPr lang="nl-NL"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Als de beacon gevonden is gaat de applicatie de gegevens meegeven via de parameters.</a:t>
            </a:r>
          </a:p>
          <a:p>
            <a:endParaRPr lang="nl-NL"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Deze parameters worden meegegeven aan de </a:t>
            </a:r>
            <a:r>
              <a:rPr lang="nl-NL" sz="1200" kern="1200" dirty="0" err="1">
                <a:solidFill>
                  <a:schemeClr val="tx1"/>
                </a:solidFill>
                <a:effectLst/>
                <a:latin typeface="+mn-lt"/>
                <a:ea typeface="+mn-ea"/>
                <a:cs typeface="+mn-cs"/>
              </a:rPr>
              <a:t>BeaconContentPageViewModel</a:t>
            </a:r>
            <a:r>
              <a:rPr lang="nl-NL" sz="1200" kern="1200" dirty="0">
                <a:solidFill>
                  <a:schemeClr val="tx1"/>
                </a:solidFill>
                <a:effectLst/>
                <a:latin typeface="+mn-lt"/>
                <a:ea typeface="+mn-ea"/>
                <a:cs typeface="+mn-cs"/>
              </a:rPr>
              <a:t>.</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22</a:t>
            </a:fld>
            <a:endParaRPr lang="nl-BE"/>
          </a:p>
        </p:txBody>
      </p:sp>
    </p:spTree>
    <p:extLst>
      <p:ext uri="{BB962C8B-B14F-4D97-AF65-F5344CB8AC3E}">
        <p14:creationId xmlns:p14="http://schemas.microsoft.com/office/powerpoint/2010/main" val="2534974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sz="1200" kern="1200" dirty="0">
                <a:solidFill>
                  <a:schemeClr val="tx1"/>
                </a:solidFill>
                <a:effectLst/>
                <a:latin typeface="+mn-lt"/>
                <a:ea typeface="+mn-ea"/>
                <a:cs typeface="+mn-cs"/>
              </a:rPr>
              <a:t>De methode </a:t>
            </a:r>
            <a:r>
              <a:rPr lang="nl-BE" sz="1200" kern="1200" dirty="0" err="1">
                <a:solidFill>
                  <a:schemeClr val="tx1"/>
                </a:solidFill>
                <a:effectLst/>
                <a:latin typeface="+mn-lt"/>
                <a:ea typeface="+mn-ea"/>
                <a:cs typeface="+mn-cs"/>
              </a:rPr>
              <a:t>OnNavigatedTo</a:t>
            </a:r>
            <a:r>
              <a:rPr lang="nl-BE" sz="1200" kern="1200" dirty="0">
                <a:solidFill>
                  <a:schemeClr val="tx1"/>
                </a:solidFill>
                <a:effectLst/>
                <a:latin typeface="+mn-lt"/>
                <a:ea typeface="+mn-ea"/>
                <a:cs typeface="+mn-cs"/>
              </a:rPr>
              <a:t> wordt opgeroepen en gaat met behulp van de parameters de gegevens ophalen.</a:t>
            </a:r>
          </a:p>
          <a:p>
            <a:endParaRPr lang="nl-BE" sz="1200" kern="1200" dirty="0">
              <a:solidFill>
                <a:schemeClr val="tx1"/>
              </a:solidFill>
              <a:effectLst/>
              <a:latin typeface="+mn-lt"/>
              <a:ea typeface="+mn-ea"/>
              <a:cs typeface="+mn-cs"/>
            </a:endParaRPr>
          </a:p>
          <a:p>
            <a:r>
              <a:rPr lang="nl-BE" sz="1200" kern="1200" dirty="0">
                <a:solidFill>
                  <a:schemeClr val="tx1"/>
                </a:solidFill>
                <a:effectLst/>
                <a:latin typeface="+mn-lt"/>
                <a:ea typeface="+mn-ea"/>
                <a:cs typeface="+mn-cs"/>
              </a:rPr>
              <a:t>Als de gegevens opgehaald zijn gaan we nakijken wat voor soort metatype het gegeven is.</a:t>
            </a:r>
          </a:p>
          <a:p>
            <a:endParaRPr lang="nl-BE" sz="1200" kern="1200" dirty="0">
              <a:solidFill>
                <a:schemeClr val="tx1"/>
              </a:solidFill>
              <a:effectLst/>
              <a:latin typeface="+mn-lt"/>
              <a:ea typeface="+mn-ea"/>
              <a:cs typeface="+mn-cs"/>
            </a:endParaRPr>
          </a:p>
          <a:p>
            <a:r>
              <a:rPr lang="nl-BE" sz="1200" kern="1200" dirty="0">
                <a:solidFill>
                  <a:schemeClr val="tx1"/>
                </a:solidFill>
                <a:effectLst/>
                <a:latin typeface="+mn-lt"/>
                <a:ea typeface="+mn-ea"/>
                <a:cs typeface="+mn-cs"/>
              </a:rPr>
              <a:t>Aan de hand van het soort type geven we mee welke zichtbaar mag gemaakt worden op de view.</a:t>
            </a:r>
            <a:endParaRPr lang="nl-NL"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23</a:t>
            </a:fld>
            <a:endParaRPr lang="nl-BE"/>
          </a:p>
        </p:txBody>
      </p:sp>
    </p:spTree>
    <p:extLst>
      <p:ext uri="{BB962C8B-B14F-4D97-AF65-F5344CB8AC3E}">
        <p14:creationId xmlns:p14="http://schemas.microsoft.com/office/powerpoint/2010/main" val="585599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Demo</a:t>
            </a:r>
            <a:r>
              <a:rPr lang="nl-BE" baseline="0" dirty="0"/>
              <a:t> van de app geven. Via video of via gsm.</a:t>
            </a:r>
            <a:endParaRPr lang="nl-BE"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24</a:t>
            </a:fld>
            <a:endParaRPr lang="nl-BE"/>
          </a:p>
        </p:txBody>
      </p:sp>
    </p:spTree>
    <p:extLst>
      <p:ext uri="{BB962C8B-B14F-4D97-AF65-F5344CB8AC3E}">
        <p14:creationId xmlns:p14="http://schemas.microsoft.com/office/powerpoint/2010/main" val="1536355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Lege eind dia.</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25</a:t>
            </a:fld>
            <a:endParaRPr lang="nl-BE"/>
          </a:p>
        </p:txBody>
      </p:sp>
    </p:spTree>
    <p:extLst>
      <p:ext uri="{BB962C8B-B14F-4D97-AF65-F5344CB8AC3E}">
        <p14:creationId xmlns:p14="http://schemas.microsoft.com/office/powerpoint/2010/main" val="3998547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Dan nu de werking van de app.</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3</a:t>
            </a:fld>
            <a:endParaRPr lang="nl-BE"/>
          </a:p>
        </p:txBody>
      </p:sp>
    </p:spTree>
    <p:extLst>
      <p:ext uri="{BB962C8B-B14F-4D97-AF65-F5344CB8AC3E}">
        <p14:creationId xmlns:p14="http://schemas.microsoft.com/office/powerpoint/2010/main" val="4247289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Splash screen: </a:t>
            </a:r>
            <a:r>
              <a:rPr lang="nl-NL" dirty="0"/>
              <a:t>Bij het opstarten van de app krijgt de gebruiker een splash screen dat het logo van de organisatie is.</a:t>
            </a:r>
            <a:endParaRPr lang="nl-BE"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4</a:t>
            </a:fld>
            <a:endParaRPr lang="nl-BE"/>
          </a:p>
        </p:txBody>
      </p:sp>
    </p:spTree>
    <p:extLst>
      <p:ext uri="{BB962C8B-B14F-4D97-AF65-F5344CB8AC3E}">
        <p14:creationId xmlns:p14="http://schemas.microsoft.com/office/powerpoint/2010/main" val="2481166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Hoofd scherm: </a:t>
            </a:r>
            <a:r>
              <a:rPr lang="nl-BE" sz="1200" kern="1200" dirty="0">
                <a:solidFill>
                  <a:schemeClr val="tx1"/>
                </a:solidFill>
                <a:effectLst/>
                <a:latin typeface="+mn-lt"/>
                <a:ea typeface="+mn-ea"/>
                <a:cs typeface="+mn-cs"/>
              </a:rPr>
              <a:t>Op het front screen krijgt men een opsomming van de verschillende routes die zich in de database bevinden.</a:t>
            </a:r>
          </a:p>
          <a:p>
            <a:endParaRPr lang="nl-BE" sz="1200" kern="1200" dirty="0">
              <a:solidFill>
                <a:schemeClr val="tx1"/>
              </a:solidFill>
              <a:effectLst/>
              <a:latin typeface="+mn-lt"/>
              <a:ea typeface="+mn-ea"/>
              <a:cs typeface="+mn-cs"/>
            </a:endParaRPr>
          </a:p>
          <a:p>
            <a:r>
              <a:rPr lang="nl-BE" sz="1200" kern="1200" dirty="0">
                <a:solidFill>
                  <a:schemeClr val="tx1"/>
                </a:solidFill>
                <a:effectLst/>
                <a:latin typeface="+mn-lt"/>
                <a:ea typeface="+mn-ea"/>
                <a:cs typeface="+mn-cs"/>
              </a:rPr>
              <a:t>Refresh knop om de pagina te refreshen als er een update is geweest in de database.</a:t>
            </a:r>
          </a:p>
          <a:p>
            <a:endParaRPr lang="nl-BE" sz="1200" kern="1200" dirty="0">
              <a:solidFill>
                <a:schemeClr val="tx1"/>
              </a:solidFill>
              <a:effectLst/>
              <a:latin typeface="+mn-lt"/>
              <a:ea typeface="+mn-ea"/>
              <a:cs typeface="+mn-cs"/>
            </a:endParaRPr>
          </a:p>
          <a:p>
            <a:r>
              <a:rPr lang="nl-BE" dirty="0"/>
              <a:t>Ook is er een </a:t>
            </a:r>
            <a:r>
              <a:rPr lang="nl-BE" dirty="0" err="1"/>
              <a:t>about</a:t>
            </a:r>
            <a:r>
              <a:rPr lang="nl-BE" dirty="0"/>
              <a:t> knop op de voorpagina die een aparte pagina opent.</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5</a:t>
            </a:fld>
            <a:endParaRPr lang="nl-BE"/>
          </a:p>
        </p:txBody>
      </p:sp>
    </p:spTree>
    <p:extLst>
      <p:ext uri="{BB962C8B-B14F-4D97-AF65-F5344CB8AC3E}">
        <p14:creationId xmlns:p14="http://schemas.microsoft.com/office/powerpoint/2010/main" val="2127353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Over scherm: </a:t>
            </a:r>
            <a:r>
              <a:rPr lang="nl-NL" sz="1200" kern="1200" dirty="0">
                <a:solidFill>
                  <a:schemeClr val="tx1"/>
                </a:solidFill>
                <a:effectLst/>
                <a:latin typeface="+mn-lt"/>
                <a:ea typeface="+mn-ea"/>
                <a:cs typeface="+mn-cs"/>
              </a:rPr>
              <a:t>Het over scherm waar meer info opstaat hoe je de app moet gebruiken zodat men het niet zelf hoeft uit te leggen aan de gebruiker.</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6</a:t>
            </a:fld>
            <a:endParaRPr lang="nl-BE"/>
          </a:p>
        </p:txBody>
      </p:sp>
    </p:spTree>
    <p:extLst>
      <p:ext uri="{BB962C8B-B14F-4D97-AF65-F5344CB8AC3E}">
        <p14:creationId xmlns:p14="http://schemas.microsoft.com/office/powerpoint/2010/main" val="3547218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Route scherm: </a:t>
            </a:r>
            <a:r>
              <a:rPr lang="nl-BE" sz="1200" kern="1200" dirty="0">
                <a:solidFill>
                  <a:schemeClr val="tx1"/>
                </a:solidFill>
                <a:effectLst/>
                <a:latin typeface="+mn-lt"/>
                <a:ea typeface="+mn-ea"/>
                <a:cs typeface="+mn-cs"/>
              </a:rPr>
              <a:t>In het midden van het scherm bevindt zich de route naam en een knop waar de gebruiker de route kan starten.</a:t>
            </a:r>
          </a:p>
          <a:p>
            <a:endParaRPr lang="nl-BE" sz="1200" kern="1200" dirty="0">
              <a:solidFill>
                <a:schemeClr val="tx1"/>
              </a:solidFill>
              <a:effectLst/>
              <a:latin typeface="+mn-lt"/>
              <a:ea typeface="+mn-ea"/>
              <a:cs typeface="+mn-cs"/>
            </a:endParaRPr>
          </a:p>
          <a:p>
            <a:r>
              <a:rPr lang="nl-BE" sz="1200" kern="1200" dirty="0">
                <a:solidFill>
                  <a:schemeClr val="tx1"/>
                </a:solidFill>
                <a:effectLst/>
                <a:latin typeface="+mn-lt"/>
                <a:ea typeface="+mn-ea"/>
                <a:cs typeface="+mn-cs"/>
              </a:rPr>
              <a:t>Klik;</a:t>
            </a:r>
          </a:p>
          <a:p>
            <a:endParaRPr lang="nl-BE"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Als de gebruiker de route wilt starten klikt hij op de knop en gaat de applicatie verder naar het volgende scherm.</a:t>
            </a:r>
          </a:p>
          <a:p>
            <a:endParaRPr lang="nl-NL"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Voordat hij volledig verder gaat krijgt de gebruiker een wacht icoon op het scherm.</a:t>
            </a:r>
          </a:p>
          <a:p>
            <a:endParaRPr lang="nl-BE" sz="1200" kern="1200" dirty="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7</a:t>
            </a:fld>
            <a:endParaRPr lang="nl-BE"/>
          </a:p>
        </p:txBody>
      </p:sp>
    </p:spTree>
    <p:extLst>
      <p:ext uri="{BB962C8B-B14F-4D97-AF65-F5344CB8AC3E}">
        <p14:creationId xmlns:p14="http://schemas.microsoft.com/office/powerpoint/2010/main" val="2154793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Content Screens: </a:t>
            </a:r>
            <a:r>
              <a:rPr lang="nl-NL" sz="1200" kern="1200" dirty="0">
                <a:solidFill>
                  <a:schemeClr val="tx1"/>
                </a:solidFill>
                <a:effectLst/>
                <a:latin typeface="+mn-lt"/>
                <a:ea typeface="+mn-ea"/>
                <a:cs typeface="+mn-cs"/>
              </a:rPr>
              <a:t>Als een gebruiker een bepaalde route gestart heeft, gaat de applicatie opzoek naar de beacon die zich het kortst bij de gebruiker bevindt.</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Eenmaal als de gebruiker kort bij een beacon komt wordt dit opgevangen door de applicatie en wordt de media getoond.</a:t>
            </a:r>
          </a:p>
          <a:p>
            <a:endParaRPr lang="nl-NL" dirty="0"/>
          </a:p>
          <a:p>
            <a:r>
              <a:rPr lang="nl-NL" dirty="0"/>
              <a:t>De media die getoond kan worden is: Audio, Html, Foto, YouTube en Video.</a:t>
            </a:r>
          </a:p>
          <a:p>
            <a:endParaRPr lang="nl-NL" dirty="0"/>
          </a:p>
          <a:p>
            <a:r>
              <a:rPr lang="nl-NL" dirty="0"/>
              <a:t>In een korte video laten we de verschillende inhoud zien.</a:t>
            </a:r>
          </a:p>
          <a:p>
            <a:endParaRPr lang="nl-NL" dirty="0"/>
          </a:p>
          <a:p>
            <a:r>
              <a:rPr lang="nl-NL" dirty="0"/>
              <a:t>Als eerste heb je Audio die kan worden afgespeeld op het apparaat, Html wordt </a:t>
            </a:r>
            <a:r>
              <a:rPr lang="nl-NL" dirty="0" err="1"/>
              <a:t>getoont</a:t>
            </a:r>
            <a:r>
              <a:rPr lang="nl-NL" dirty="0"/>
              <a:t> zoals Html getoond moet worden, ook foto’s worden </a:t>
            </a:r>
            <a:r>
              <a:rPr lang="nl-NL" dirty="0" err="1"/>
              <a:t>getoont</a:t>
            </a:r>
            <a:r>
              <a:rPr lang="nl-NL" dirty="0"/>
              <a:t> op het </a:t>
            </a:r>
            <a:r>
              <a:rPr lang="nl-NL" dirty="0" err="1"/>
              <a:t>apperaat</a:t>
            </a:r>
            <a:r>
              <a:rPr lang="nl-NL" dirty="0"/>
              <a:t> en als laatste kunnen ook video’s / YouTube getoond wordt die ook mee draaien met scherm rotatie.</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8</a:t>
            </a:fld>
            <a:endParaRPr lang="nl-BE"/>
          </a:p>
        </p:txBody>
      </p:sp>
    </p:spTree>
    <p:extLst>
      <p:ext uri="{BB962C8B-B14F-4D97-AF65-F5344CB8AC3E}">
        <p14:creationId xmlns:p14="http://schemas.microsoft.com/office/powerpoint/2010/main" val="2002771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Als volgende gaan we het hebben over de opbouw van de Applicatie.</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9</a:t>
            </a:fld>
            <a:endParaRPr lang="nl-BE"/>
          </a:p>
        </p:txBody>
      </p:sp>
    </p:spTree>
    <p:extLst>
      <p:ext uri="{BB962C8B-B14F-4D97-AF65-F5344CB8AC3E}">
        <p14:creationId xmlns:p14="http://schemas.microsoft.com/office/powerpoint/2010/main" val="17405001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tartslide">
    <p:bg>
      <p:bgPr>
        <a:solidFill>
          <a:srgbClr val="E00049"/>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1029318" y="4170507"/>
            <a:ext cx="9117366" cy="1594556"/>
          </a:xfrm>
          <a:ln w="76200" cmpd="sng">
            <a:solidFill>
              <a:srgbClr val="002757"/>
            </a:solidFill>
          </a:ln>
        </p:spPr>
        <p:txBody>
          <a:bodyPr lIns="180000" tIns="180000" rIns="180000" bIns="180000" anchor="ctr">
            <a:noAutofit/>
          </a:bodyPr>
          <a:lstStyle>
            <a:lvl1pPr algn="l">
              <a:defRPr sz="4400" b="1">
                <a:solidFill>
                  <a:srgbClr val="FFFFFF"/>
                </a:solidFill>
              </a:defRPr>
            </a:lvl1pPr>
          </a:lstStyle>
          <a:p>
            <a:r>
              <a:rPr lang="nl-NL" dirty="0"/>
              <a:t>KLIK OM DE STIJL TE BEWERKEN</a:t>
            </a:r>
            <a:endParaRPr lang="nl-BE" dirty="0"/>
          </a:p>
        </p:txBody>
      </p:sp>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2814" y="1915202"/>
            <a:ext cx="4767749" cy="1650162"/>
          </a:xfrm>
          <a:prstGeom prst="rect">
            <a:avLst/>
          </a:prstGeom>
        </p:spPr>
      </p:pic>
      <p:sp>
        <p:nvSpPr>
          <p:cNvPr id="3" name="Tijdelijke aanduiding voor voettekst 2"/>
          <p:cNvSpPr>
            <a:spLocks noGrp="1"/>
          </p:cNvSpPr>
          <p:nvPr>
            <p:ph type="ftr" sz="quarter" idx="10"/>
          </p:nvPr>
        </p:nvSpPr>
        <p:spPr/>
        <p:txBody>
          <a:bodyPr/>
          <a:lstStyle/>
          <a:p>
            <a:endParaRPr lang="fr-BE"/>
          </a:p>
        </p:txBody>
      </p:sp>
      <p:sp>
        <p:nvSpPr>
          <p:cNvPr id="5" name="Tijdelijke aanduiding voor dianummer 4"/>
          <p:cNvSpPr>
            <a:spLocks noGrp="1"/>
          </p:cNvSpPr>
          <p:nvPr>
            <p:ph type="sldNum" sz="quarter" idx="11"/>
          </p:nvPr>
        </p:nvSpPr>
        <p:spPr/>
        <p:txBody>
          <a:bodyPr/>
          <a:lstStyle/>
          <a:p>
            <a:fld id="{FA224CC7-5D39-45A1-9CE4-C46DA7831978}" type="slidenum">
              <a:rPr lang="fr-BE" smtClean="0"/>
              <a:t>‹nr.›</a:t>
            </a:fld>
            <a:endParaRPr lang="fr-BE"/>
          </a:p>
        </p:txBody>
      </p:sp>
      <p:sp>
        <p:nvSpPr>
          <p:cNvPr id="6"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1708149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sisslide met 2 kolommen">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62667" y="268111"/>
            <a:ext cx="4247621"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jdelijke aanduiding voor inhoud 2"/>
          <p:cNvSpPr>
            <a:spLocks noGrp="1"/>
          </p:cNvSpPr>
          <p:nvPr>
            <p:ph idx="10" hasCustomPrompt="1"/>
          </p:nvPr>
        </p:nvSpPr>
        <p:spPr>
          <a:xfrm>
            <a:off x="6347179" y="265289"/>
            <a:ext cx="5421488"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8" name="Afbeelding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
        <p:nvSpPr>
          <p:cNvPr id="2" name="Tijdelijke aanduiding voor voettekst 1"/>
          <p:cNvSpPr>
            <a:spLocks noGrp="1"/>
          </p:cNvSpPr>
          <p:nvPr>
            <p:ph type="ftr" sz="quarter" idx="11"/>
          </p:nvPr>
        </p:nvSpPr>
        <p:spPr/>
        <p:txBody>
          <a:bodyPr/>
          <a:lstStyle/>
          <a:p>
            <a:endParaRPr lang="fr-BE"/>
          </a:p>
        </p:txBody>
      </p:sp>
      <p:sp>
        <p:nvSpPr>
          <p:cNvPr id="5" name="Tijdelijke aanduiding voor dianummer 4"/>
          <p:cNvSpPr>
            <a:spLocks noGrp="1"/>
          </p:cNvSpPr>
          <p:nvPr>
            <p:ph type="sldNum" sz="quarter" idx="12"/>
          </p:nvPr>
        </p:nvSpPr>
        <p:spPr/>
        <p:txBody>
          <a:bodyPr/>
          <a:lstStyle/>
          <a:p>
            <a:fld id="{FA224CC7-5D39-45A1-9CE4-C46DA7831978}" type="slidenum">
              <a:rPr lang="fr-BE" smtClean="0"/>
              <a:t>‹nr.›</a:t>
            </a:fld>
            <a:endParaRPr lang="fr-BE"/>
          </a:p>
        </p:txBody>
      </p:sp>
      <p:sp>
        <p:nvSpPr>
          <p:cNvPr id="10" name="Tijdelijke aanduiding voor datum 5"/>
          <p:cNvSpPr>
            <a:spLocks noGrp="1"/>
          </p:cNvSpPr>
          <p:nvPr>
            <p:ph type="dt" sz="half" idx="2"/>
          </p:nvPr>
        </p:nvSpPr>
        <p:spPr>
          <a:xfrm>
            <a:off x="95782" y="82726"/>
            <a:ext cx="15595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1272147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sisslide met 1 kolom + beeld">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62667" y="268111"/>
            <a:ext cx="4247621"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6378575" y="0"/>
            <a:ext cx="5813425" cy="6858000"/>
          </a:xfrm>
        </p:spPr>
        <p:txBody>
          <a:bodyPr>
            <a:noAutofit/>
          </a:bodyPr>
          <a:lstStyle/>
          <a:p>
            <a:r>
              <a:rPr lang="nl-NL"/>
              <a:t>Klik op het pictogram als u een afbeelding wilt toevoegen</a:t>
            </a:r>
            <a:endParaRPr lang="en-US" dirty="0"/>
          </a:p>
        </p:txBody>
      </p:sp>
      <p:pic>
        <p:nvPicPr>
          <p:cNvPr id="8" name="Afbeelding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
        <p:nvSpPr>
          <p:cNvPr id="2" name="Tijdelijke aanduiding voor voettekst 1"/>
          <p:cNvSpPr>
            <a:spLocks noGrp="1"/>
          </p:cNvSpPr>
          <p:nvPr>
            <p:ph type="ftr" sz="quarter" idx="11"/>
          </p:nvPr>
        </p:nvSpPr>
        <p:spPr/>
        <p:txBody>
          <a:bodyPr/>
          <a:lstStyle/>
          <a:p>
            <a:endParaRPr lang="fr-BE"/>
          </a:p>
        </p:txBody>
      </p:sp>
      <p:sp>
        <p:nvSpPr>
          <p:cNvPr id="5" name="Tijdelijke aanduiding voor dianummer 4"/>
          <p:cNvSpPr>
            <a:spLocks noGrp="1"/>
          </p:cNvSpPr>
          <p:nvPr>
            <p:ph type="sldNum" sz="quarter" idx="12"/>
          </p:nvPr>
        </p:nvSpPr>
        <p:spPr/>
        <p:txBody>
          <a:bodyPr/>
          <a:lstStyle/>
          <a:p>
            <a:fld id="{FA224CC7-5D39-45A1-9CE4-C46DA7831978}" type="slidenum">
              <a:rPr lang="fr-BE" smtClean="0"/>
              <a:t>‹nr.›</a:t>
            </a:fld>
            <a:endParaRPr lang="fr-BE"/>
          </a:p>
        </p:txBody>
      </p:sp>
      <p:sp>
        <p:nvSpPr>
          <p:cNvPr id="9" name="Tijdelijke aanduiding voor datum 5"/>
          <p:cNvSpPr>
            <a:spLocks noGrp="1"/>
          </p:cNvSpPr>
          <p:nvPr>
            <p:ph type="dt" sz="half" idx="2"/>
          </p:nvPr>
        </p:nvSpPr>
        <p:spPr>
          <a:xfrm>
            <a:off x="136878" y="107203"/>
            <a:ext cx="1457502"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2812660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asis slide beeld + logo rood">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905000" y="0"/>
            <a:ext cx="10287000" cy="6858000"/>
          </a:xfrm>
        </p:spPr>
        <p:txBody>
          <a:bodyPr>
            <a:noAutofit/>
          </a:bodyPr>
          <a:lstStyle/>
          <a:p>
            <a:r>
              <a:rPr lang="nl-NL"/>
              <a:t>Klik op het pictogram als u een afbeelding wilt toevoegen</a:t>
            </a:r>
            <a:endParaRPr lang="en-US"/>
          </a:p>
        </p:txBody>
      </p:sp>
      <p:pic>
        <p:nvPicPr>
          <p:cNvPr id="6" name="Afbeelding 5"/>
          <p:cNvPicPr>
            <a:picLocks noChangeAspect="1"/>
          </p:cNvPicPr>
          <p:nvPr/>
        </p:nvPicPr>
        <p:blipFill rotWithShape="1">
          <a:blip r:embed="rId2" cstate="print">
            <a:extLst>
              <a:ext uri="{28A0092B-C50C-407E-A947-70E740481C1C}">
                <a14:useLocalDpi xmlns:a14="http://schemas.microsoft.com/office/drawing/2010/main"/>
              </a:ext>
            </a:extLst>
          </a:blip>
          <a:srcRect l="18372" t="19513"/>
          <a:stretch/>
        </p:blipFill>
        <p:spPr>
          <a:xfrm>
            <a:off x="-9526" y="-19051"/>
            <a:ext cx="1763161" cy="1738515"/>
          </a:xfrm>
          <a:prstGeom prst="rect">
            <a:avLst/>
          </a:prstGeom>
        </p:spPr>
      </p:pic>
      <p:sp>
        <p:nvSpPr>
          <p:cNvPr id="2" name="Tijdelijke aanduiding voor voettekst 1"/>
          <p:cNvSpPr>
            <a:spLocks noGrp="1"/>
          </p:cNvSpPr>
          <p:nvPr>
            <p:ph type="ftr" sz="quarter" idx="11"/>
          </p:nvPr>
        </p:nvSpPr>
        <p:spPr/>
        <p:txBody>
          <a:bodyPr/>
          <a:lstStyle/>
          <a:p>
            <a:endParaRPr lang="fr-BE"/>
          </a:p>
        </p:txBody>
      </p:sp>
      <p:sp>
        <p:nvSpPr>
          <p:cNvPr id="3" name="Tijdelijke aanduiding voor dianummer 2"/>
          <p:cNvSpPr>
            <a:spLocks noGrp="1"/>
          </p:cNvSpPr>
          <p:nvPr>
            <p:ph type="sldNum" sz="quarter" idx="12"/>
          </p:nvPr>
        </p:nvSpPr>
        <p:spPr/>
        <p:txBody>
          <a:bodyPr/>
          <a:lstStyle/>
          <a:p>
            <a:fld id="{FA224CC7-5D39-45A1-9CE4-C46DA7831978}" type="slidenum">
              <a:rPr lang="fr-BE" smtClean="0"/>
              <a:t>‹nr.›</a:t>
            </a:fld>
            <a:endParaRPr lang="fr-BE"/>
          </a:p>
        </p:txBody>
      </p:sp>
      <p:sp>
        <p:nvSpPr>
          <p:cNvPr id="7"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488098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asis slide beeld + logo blauw">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905000" y="0"/>
            <a:ext cx="10287000" cy="6858000"/>
          </a:xfrm>
        </p:spPr>
        <p:txBody>
          <a:bodyPr>
            <a:noAutofit/>
          </a:bodyPr>
          <a:lstStyle/>
          <a:p>
            <a:r>
              <a:rPr lang="nl-NL"/>
              <a:t>Klik op het pictogram als u een afbeelding wilt toevoegen</a:t>
            </a:r>
            <a:endParaRPr lang="en-US"/>
          </a:p>
        </p:txBody>
      </p:sp>
      <p:sp>
        <p:nvSpPr>
          <p:cNvPr id="4" name="Rectangle 3"/>
          <p:cNvSpPr/>
          <p:nvPr/>
        </p:nvSpPr>
        <p:spPr>
          <a:xfrm>
            <a:off x="0" y="0"/>
            <a:ext cx="1721556" cy="6858000"/>
          </a:xfrm>
          <a:prstGeom prst="rect">
            <a:avLst/>
          </a:prstGeom>
          <a:solidFill>
            <a:srgbClr val="0027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Afbeelding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526" y="-19051"/>
            <a:ext cx="1715039" cy="1691447"/>
          </a:xfrm>
          <a:prstGeom prst="rect">
            <a:avLst/>
          </a:prstGeom>
        </p:spPr>
      </p:pic>
      <p:sp>
        <p:nvSpPr>
          <p:cNvPr id="2" name="Tijdelijke aanduiding voor voettekst 1"/>
          <p:cNvSpPr>
            <a:spLocks noGrp="1"/>
          </p:cNvSpPr>
          <p:nvPr>
            <p:ph type="ftr" sz="quarter" idx="11"/>
          </p:nvPr>
        </p:nvSpPr>
        <p:spPr/>
        <p:txBody>
          <a:bodyPr/>
          <a:lstStyle/>
          <a:p>
            <a:endParaRPr lang="fr-BE"/>
          </a:p>
        </p:txBody>
      </p:sp>
      <p:sp>
        <p:nvSpPr>
          <p:cNvPr id="3" name="Tijdelijke aanduiding voor dianummer 2"/>
          <p:cNvSpPr>
            <a:spLocks noGrp="1"/>
          </p:cNvSpPr>
          <p:nvPr>
            <p:ph type="sldNum" sz="quarter" idx="12"/>
          </p:nvPr>
        </p:nvSpPr>
        <p:spPr/>
        <p:txBody>
          <a:bodyPr/>
          <a:lstStyle/>
          <a:p>
            <a:fld id="{FA224CC7-5D39-45A1-9CE4-C46DA7831978}" type="slidenum">
              <a:rPr lang="fr-BE" smtClean="0"/>
              <a:t>‹nr.›</a:t>
            </a:fld>
            <a:endParaRPr lang="fr-BE"/>
          </a:p>
        </p:txBody>
      </p:sp>
      <p:sp>
        <p:nvSpPr>
          <p:cNvPr id="8" name="Tijdelijke aanduiding voor datum 5"/>
          <p:cNvSpPr>
            <a:spLocks noGrp="1"/>
          </p:cNvSpPr>
          <p:nvPr>
            <p:ph type="dt" sz="half" idx="2"/>
          </p:nvPr>
        </p:nvSpPr>
        <p:spPr>
          <a:xfrm>
            <a:off x="147320" y="6356350"/>
            <a:ext cx="1447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2993711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dia Optie 1 - Beeld 1">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816056" y="4818952"/>
            <a:ext cx="9117366" cy="1594556"/>
          </a:xfrm>
          <a:ln w="76200" cmpd="sng">
            <a:solidFill>
              <a:schemeClr val="bg1"/>
            </a:solidFill>
          </a:ln>
        </p:spPr>
        <p:txBody>
          <a:bodyPr lIns="180000" tIns="180000" rIns="180000" bIns="180000" anchor="ctr">
            <a:noAutofit/>
          </a:bodyPr>
          <a:lstStyle>
            <a:lvl1pPr algn="l">
              <a:defRPr sz="4400" b="1">
                <a:solidFill>
                  <a:srgbClr val="002757"/>
                </a:solidFill>
              </a:defRPr>
            </a:lvl1pPr>
          </a:lstStyle>
          <a:p>
            <a:r>
              <a:rPr lang="nl-NL" dirty="0"/>
              <a:t>KLIK OM DE STIJL TE BEWERKEN</a:t>
            </a:r>
            <a:endParaRPr lang="nl-BE" dirty="0"/>
          </a:p>
        </p:txBody>
      </p:sp>
      <p:pic>
        <p:nvPicPr>
          <p:cNvPr id="5" name="Afbeelding 4"/>
          <p:cNvPicPr>
            <a:picLocks noChangeAspect="1"/>
          </p:cNvPicPr>
          <p:nvPr/>
        </p:nvPicPr>
        <p:blipFill rotWithShape="1">
          <a:blip r:embed="rId3" cstate="print">
            <a:extLst>
              <a:ext uri="{28A0092B-C50C-407E-A947-70E740481C1C}">
                <a14:useLocalDpi xmlns:a14="http://schemas.microsoft.com/office/drawing/2010/main"/>
              </a:ext>
            </a:extLst>
          </a:blip>
          <a:srcRect t="19896" r="18829"/>
          <a:stretch/>
        </p:blipFill>
        <p:spPr>
          <a:xfrm>
            <a:off x="8548816" y="-19050"/>
            <a:ext cx="3652709" cy="3604650"/>
          </a:xfrm>
          <a:prstGeom prst="rect">
            <a:avLst/>
          </a:prstGeom>
        </p:spPr>
      </p:pic>
      <p:sp>
        <p:nvSpPr>
          <p:cNvPr id="3" name="Tijdelijke aanduiding voor voettekst 2"/>
          <p:cNvSpPr>
            <a:spLocks noGrp="1"/>
          </p:cNvSpPr>
          <p:nvPr>
            <p:ph type="ftr" sz="quarter" idx="10"/>
          </p:nvPr>
        </p:nvSpPr>
        <p:spPr/>
        <p:txBody>
          <a:bodyPr/>
          <a:lstStyle/>
          <a:p>
            <a:endParaRPr lang="fr-BE"/>
          </a:p>
        </p:txBody>
      </p:sp>
      <p:sp>
        <p:nvSpPr>
          <p:cNvPr id="4" name="Tijdelijke aanduiding voor dianummer 3"/>
          <p:cNvSpPr>
            <a:spLocks noGrp="1"/>
          </p:cNvSpPr>
          <p:nvPr>
            <p:ph type="sldNum" sz="quarter" idx="11"/>
          </p:nvPr>
        </p:nvSpPr>
        <p:spPr/>
        <p:txBody>
          <a:bodyPr/>
          <a:lstStyle/>
          <a:p>
            <a:fld id="{FA224CC7-5D39-45A1-9CE4-C46DA7831978}" type="slidenum">
              <a:rPr lang="fr-BE" smtClean="0"/>
              <a:t>‹nr.›</a:t>
            </a:fld>
            <a:endParaRPr lang="fr-BE"/>
          </a:p>
        </p:txBody>
      </p:sp>
      <p:sp>
        <p:nvSpPr>
          <p:cNvPr id="6"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149756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eldia Optie 1 - Beeld 2">
    <p:bg>
      <p:bgPr>
        <a:blipFill dpi="0" rotWithShape="1">
          <a:blip r:embed="rId2">
            <a:alphaModFix amt="60000"/>
            <a:lum/>
          </a:blip>
          <a:srcRect/>
          <a:stretch>
            <a:fillRect t="-6000" b="-6000"/>
          </a:stretch>
        </a:blipFill>
        <a:effectLst/>
      </p:bgPr>
    </p:bg>
    <p:spTree>
      <p:nvGrpSpPr>
        <p:cNvPr id="1" name=""/>
        <p:cNvGrpSpPr/>
        <p:nvPr/>
      </p:nvGrpSpPr>
      <p:grpSpPr>
        <a:xfrm>
          <a:off x="0" y="0"/>
          <a:ext cx="0" cy="0"/>
          <a:chOff x="0" y="0"/>
          <a:chExt cx="0" cy="0"/>
        </a:xfrm>
      </p:grpSpPr>
      <p:sp>
        <p:nvSpPr>
          <p:cNvPr id="4" name="Titel 1"/>
          <p:cNvSpPr txBox="1">
            <a:spLocks/>
          </p:cNvSpPr>
          <p:nvPr/>
        </p:nvSpPr>
        <p:spPr>
          <a:xfrm>
            <a:off x="816056" y="4818952"/>
            <a:ext cx="9117366" cy="1594556"/>
          </a:xfrm>
          <a:prstGeom prst="rect">
            <a:avLst/>
          </a:prstGeom>
          <a:ln w="76200" cmpd="sng">
            <a:solidFill>
              <a:schemeClr val="bg1"/>
            </a:solidFill>
          </a:ln>
        </p:spPr>
        <p:txBody>
          <a:bodyPr vert="horz" lIns="180000" tIns="180000" rIns="180000" bIns="180000" rtlCol="0" anchor="ctr">
            <a:noAutofit/>
          </a:bodyPr>
          <a:lstStyle>
            <a:lvl1pPr algn="l" defTabSz="914400" rtl="0" eaLnBrk="1" latinLnBrk="0" hangingPunct="1">
              <a:lnSpc>
                <a:spcPct val="90000"/>
              </a:lnSpc>
              <a:spcBef>
                <a:spcPct val="0"/>
              </a:spcBef>
              <a:buNone/>
              <a:defRPr sz="4400" b="1" kern="1200">
                <a:solidFill>
                  <a:srgbClr val="002757"/>
                </a:solidFill>
                <a:latin typeface="+mj-lt"/>
                <a:ea typeface="+mj-ea"/>
                <a:cs typeface="+mj-cs"/>
              </a:defRPr>
            </a:lvl1pPr>
          </a:lstStyle>
          <a:p>
            <a:r>
              <a:rPr lang="nl-NL"/>
              <a:t>KLIK OM DE STIJL TE BEWERKEN</a:t>
            </a:r>
            <a:endParaRPr lang="nl-BE" dirty="0"/>
          </a:p>
        </p:txBody>
      </p:sp>
      <p:pic>
        <p:nvPicPr>
          <p:cNvPr id="5" name="Afbeelding 4"/>
          <p:cNvPicPr>
            <a:picLocks noChangeAspect="1"/>
          </p:cNvPicPr>
          <p:nvPr/>
        </p:nvPicPr>
        <p:blipFill rotWithShape="1">
          <a:blip r:embed="rId3" cstate="print">
            <a:extLst>
              <a:ext uri="{28A0092B-C50C-407E-A947-70E740481C1C}">
                <a14:useLocalDpi xmlns:a14="http://schemas.microsoft.com/office/drawing/2010/main"/>
              </a:ext>
            </a:extLst>
          </a:blip>
          <a:srcRect t="19896" r="18617"/>
          <a:stretch/>
        </p:blipFill>
        <p:spPr>
          <a:xfrm>
            <a:off x="8548816" y="-19050"/>
            <a:ext cx="3662234" cy="3604650"/>
          </a:xfrm>
          <a:prstGeom prst="rect">
            <a:avLst/>
          </a:prstGeom>
        </p:spPr>
      </p:pic>
      <p:sp>
        <p:nvSpPr>
          <p:cNvPr id="2" name="Tijdelijke aanduiding voor voettekst 1"/>
          <p:cNvSpPr>
            <a:spLocks noGrp="1"/>
          </p:cNvSpPr>
          <p:nvPr>
            <p:ph type="ftr" sz="quarter" idx="10"/>
          </p:nvPr>
        </p:nvSpPr>
        <p:spPr/>
        <p:txBody>
          <a:bodyPr/>
          <a:lstStyle/>
          <a:p>
            <a:endParaRPr lang="fr-BE"/>
          </a:p>
        </p:txBody>
      </p:sp>
      <p:sp>
        <p:nvSpPr>
          <p:cNvPr id="3" name="Tijdelijke aanduiding voor dianummer 2"/>
          <p:cNvSpPr>
            <a:spLocks noGrp="1"/>
          </p:cNvSpPr>
          <p:nvPr>
            <p:ph type="sldNum" sz="quarter" idx="11"/>
          </p:nvPr>
        </p:nvSpPr>
        <p:spPr/>
        <p:txBody>
          <a:bodyPr/>
          <a:lstStyle/>
          <a:p>
            <a:fld id="{FA224CC7-5D39-45A1-9CE4-C46DA7831978}" type="slidenum">
              <a:rPr lang="fr-BE" smtClean="0"/>
              <a:t>‹nr.›</a:t>
            </a:fld>
            <a:endParaRPr lang="fr-BE"/>
          </a:p>
        </p:txBody>
      </p:sp>
      <p:sp>
        <p:nvSpPr>
          <p:cNvPr id="6"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1653420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eldia Optie 2 - Rood">
    <p:bg>
      <p:bgPr>
        <a:solidFill>
          <a:srgbClr val="E00049"/>
        </a:solidFill>
        <a:effectLst/>
      </p:bgPr>
    </p:bg>
    <p:spTree>
      <p:nvGrpSpPr>
        <p:cNvPr id="1" name=""/>
        <p:cNvGrpSpPr/>
        <p:nvPr/>
      </p:nvGrpSpPr>
      <p:grpSpPr>
        <a:xfrm>
          <a:off x="0" y="0"/>
          <a:ext cx="0" cy="0"/>
          <a:chOff x="0" y="0"/>
          <a:chExt cx="0" cy="0"/>
        </a:xfrm>
      </p:grpSpPr>
      <p:sp>
        <p:nvSpPr>
          <p:cNvPr id="6" name="Titel 1"/>
          <p:cNvSpPr>
            <a:spLocks noGrp="1" noChangeAspect="1"/>
          </p:cNvSpPr>
          <p:nvPr>
            <p:ph type="ctrTitle"/>
          </p:nvPr>
        </p:nvSpPr>
        <p:spPr>
          <a:xfrm>
            <a:off x="7118133" y="2717065"/>
            <a:ext cx="4741332" cy="2129220"/>
          </a:xfrm>
        </p:spPr>
        <p:txBody>
          <a:bodyPr anchor="t">
            <a:noAutofit/>
          </a:bodyPr>
          <a:lstStyle>
            <a:lvl1pPr algn="r">
              <a:defRPr sz="4800">
                <a:solidFill>
                  <a:srgbClr val="002757"/>
                </a:solidFill>
              </a:defRPr>
            </a:lvl1pPr>
          </a:lstStyle>
          <a:p>
            <a:r>
              <a:rPr lang="nl-NL"/>
              <a:t>Klik om de stijl te bewerken</a:t>
            </a:r>
            <a:endParaRPr lang="nl-BE" dirty="0"/>
          </a:p>
        </p:txBody>
      </p:sp>
      <p:sp>
        <p:nvSpPr>
          <p:cNvPr id="7" name="Ondertitel 2"/>
          <p:cNvSpPr>
            <a:spLocks noGrp="1" noChangeAspect="1"/>
          </p:cNvSpPr>
          <p:nvPr>
            <p:ph type="subTitle" idx="1"/>
          </p:nvPr>
        </p:nvSpPr>
        <p:spPr>
          <a:xfrm>
            <a:off x="7118133" y="4846283"/>
            <a:ext cx="4741332" cy="1637784"/>
          </a:xfrm>
          <a:noFill/>
        </p:spPr>
        <p:txBody>
          <a:bodyPr anchor="ctr">
            <a:noAutofit/>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dirty="0"/>
          </a:p>
        </p:txBody>
      </p:sp>
      <p:pic>
        <p:nvPicPr>
          <p:cNvPr id="8" name="Afbeelding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1650" y="589985"/>
            <a:ext cx="3387815" cy="1172554"/>
          </a:xfrm>
          <a:prstGeom prst="rect">
            <a:avLst/>
          </a:prstGeom>
        </p:spPr>
      </p:pic>
      <p:pic>
        <p:nvPicPr>
          <p:cNvPr id="2" name="Afbeelding 1"/>
          <p:cNvPicPr>
            <a:picLocks noChangeAspect="1"/>
          </p:cNvPicPr>
          <p:nvPr/>
        </p:nvPicPr>
        <p:blipFill rotWithShape="1">
          <a:blip r:embed="rId3" cstate="print">
            <a:extLst>
              <a:ext uri="{28A0092B-C50C-407E-A947-70E740481C1C}">
                <a14:useLocalDpi xmlns:a14="http://schemas.microsoft.com/office/drawing/2010/main" val="0"/>
              </a:ext>
            </a:extLst>
          </a:blip>
          <a:srcRect l="11769" t="19480"/>
          <a:stretch/>
        </p:blipFill>
        <p:spPr>
          <a:xfrm>
            <a:off x="-28575" y="-38101"/>
            <a:ext cx="7146708" cy="6522167"/>
          </a:xfrm>
          <a:prstGeom prst="rect">
            <a:avLst/>
          </a:prstGeom>
        </p:spPr>
      </p:pic>
      <p:sp>
        <p:nvSpPr>
          <p:cNvPr id="3" name="Tijdelijke aanduiding voor voettekst 2"/>
          <p:cNvSpPr>
            <a:spLocks noGrp="1"/>
          </p:cNvSpPr>
          <p:nvPr>
            <p:ph type="ftr" sz="quarter" idx="10"/>
          </p:nvPr>
        </p:nvSpPr>
        <p:spPr/>
        <p:txBody>
          <a:bodyPr/>
          <a:lstStyle/>
          <a:p>
            <a:endParaRPr lang="fr-BE"/>
          </a:p>
        </p:txBody>
      </p:sp>
      <p:sp>
        <p:nvSpPr>
          <p:cNvPr id="4" name="Tijdelijke aanduiding voor dianummer 3"/>
          <p:cNvSpPr>
            <a:spLocks noGrp="1"/>
          </p:cNvSpPr>
          <p:nvPr>
            <p:ph type="sldNum" sz="quarter" idx="11"/>
          </p:nvPr>
        </p:nvSpPr>
        <p:spPr/>
        <p:txBody>
          <a:bodyPr/>
          <a:lstStyle/>
          <a:p>
            <a:fld id="{FA224CC7-5D39-45A1-9CE4-C46DA7831978}" type="slidenum">
              <a:rPr lang="fr-BE" smtClean="0"/>
              <a:t>‹nr.›</a:t>
            </a:fld>
            <a:endParaRPr lang="fr-BE"/>
          </a:p>
        </p:txBody>
      </p:sp>
      <p:sp>
        <p:nvSpPr>
          <p:cNvPr id="9"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418460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eldia Optie 2 - Wit">
    <p:bg>
      <p:bgPr>
        <a:solidFill>
          <a:srgbClr val="FFFFFF"/>
        </a:solidFill>
        <a:effectLst/>
      </p:bgPr>
    </p:bg>
    <p:spTree>
      <p:nvGrpSpPr>
        <p:cNvPr id="1" name=""/>
        <p:cNvGrpSpPr/>
        <p:nvPr/>
      </p:nvGrpSpPr>
      <p:grpSpPr>
        <a:xfrm>
          <a:off x="0" y="0"/>
          <a:ext cx="0" cy="0"/>
          <a:chOff x="0" y="0"/>
          <a:chExt cx="0" cy="0"/>
        </a:xfrm>
      </p:grpSpPr>
      <p:pic>
        <p:nvPicPr>
          <p:cNvPr id="4" name="Afbeelding 3"/>
          <p:cNvPicPr>
            <a:picLocks noChangeAspect="1"/>
          </p:cNvPicPr>
          <p:nvPr/>
        </p:nvPicPr>
        <p:blipFill rotWithShape="1">
          <a:blip r:embed="rId2" cstate="print">
            <a:extLst>
              <a:ext uri="{28A0092B-C50C-407E-A947-70E740481C1C}">
                <a14:useLocalDpi xmlns:a14="http://schemas.microsoft.com/office/drawing/2010/main"/>
              </a:ext>
            </a:extLst>
          </a:blip>
          <a:srcRect l="11886" t="19832" b="20078"/>
          <a:stretch/>
        </p:blipFill>
        <p:spPr>
          <a:xfrm>
            <a:off x="-19050" y="-9525"/>
            <a:ext cx="7137182" cy="4867275"/>
          </a:xfrm>
          <a:prstGeom prst="rect">
            <a:avLst/>
          </a:prstGeom>
        </p:spPr>
      </p:pic>
      <p:sp>
        <p:nvSpPr>
          <p:cNvPr id="5" name="Rectangle 3"/>
          <p:cNvSpPr/>
          <p:nvPr/>
        </p:nvSpPr>
        <p:spPr>
          <a:xfrm>
            <a:off x="0" y="4846284"/>
            <a:ext cx="12192000" cy="1646238"/>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p:cNvSpPr>
            <a:spLocks noGrp="1" noChangeAspect="1"/>
          </p:cNvSpPr>
          <p:nvPr>
            <p:ph type="ctrTitle"/>
          </p:nvPr>
        </p:nvSpPr>
        <p:spPr>
          <a:xfrm>
            <a:off x="7118133" y="2717065"/>
            <a:ext cx="4741332" cy="2129220"/>
          </a:xfrm>
        </p:spPr>
        <p:txBody>
          <a:bodyPr anchor="t">
            <a:noAutofit/>
          </a:bodyPr>
          <a:lstStyle>
            <a:lvl1pPr algn="l">
              <a:defRPr sz="4800">
                <a:solidFill>
                  <a:srgbClr val="002757"/>
                </a:solidFill>
              </a:defRPr>
            </a:lvl1pPr>
          </a:lstStyle>
          <a:p>
            <a:r>
              <a:rPr lang="nl-NL"/>
              <a:t>Klik om de stijl te bewerken</a:t>
            </a:r>
            <a:endParaRPr lang="nl-BE" dirty="0"/>
          </a:p>
        </p:txBody>
      </p:sp>
      <p:sp>
        <p:nvSpPr>
          <p:cNvPr id="3" name="Ondertitel 2"/>
          <p:cNvSpPr>
            <a:spLocks noGrp="1" noChangeAspect="1"/>
          </p:cNvSpPr>
          <p:nvPr>
            <p:ph type="subTitle" idx="1"/>
          </p:nvPr>
        </p:nvSpPr>
        <p:spPr>
          <a:xfrm>
            <a:off x="7118133" y="4846283"/>
            <a:ext cx="4741332" cy="1637784"/>
          </a:xfrm>
          <a:noFill/>
        </p:spPr>
        <p:txBody>
          <a:bodyPr anchor="ctr">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dirty="0"/>
          </a:p>
        </p:txBody>
      </p:sp>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875" y="5183507"/>
            <a:ext cx="2760704" cy="955505"/>
          </a:xfrm>
          <a:prstGeom prst="rect">
            <a:avLst/>
          </a:prstGeom>
        </p:spPr>
      </p:pic>
      <p:sp>
        <p:nvSpPr>
          <p:cNvPr id="6" name="Tijdelijke aanduiding voor voettekst 5"/>
          <p:cNvSpPr>
            <a:spLocks noGrp="1"/>
          </p:cNvSpPr>
          <p:nvPr>
            <p:ph type="ftr" sz="quarter" idx="10"/>
          </p:nvPr>
        </p:nvSpPr>
        <p:spPr/>
        <p:txBody>
          <a:bodyPr/>
          <a:lstStyle/>
          <a:p>
            <a:endParaRPr lang="fr-BE"/>
          </a:p>
        </p:txBody>
      </p:sp>
      <p:sp>
        <p:nvSpPr>
          <p:cNvPr id="8" name="Tijdelijke aanduiding voor dianummer 7"/>
          <p:cNvSpPr>
            <a:spLocks noGrp="1"/>
          </p:cNvSpPr>
          <p:nvPr>
            <p:ph type="sldNum" sz="quarter" idx="11"/>
          </p:nvPr>
        </p:nvSpPr>
        <p:spPr/>
        <p:txBody>
          <a:bodyPr/>
          <a:lstStyle/>
          <a:p>
            <a:fld id="{FA224CC7-5D39-45A1-9CE4-C46DA7831978}" type="slidenum">
              <a:rPr lang="fr-BE" smtClean="0"/>
              <a:t>‹nr.›</a:t>
            </a:fld>
            <a:endParaRPr lang="fr-BE"/>
          </a:p>
        </p:txBody>
      </p:sp>
      <p:sp>
        <p:nvSpPr>
          <p:cNvPr id="9"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85554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asisslide met titel - Optie 1">
    <p:spTree>
      <p:nvGrpSpPr>
        <p:cNvPr id="1" name=""/>
        <p:cNvGrpSpPr/>
        <p:nvPr/>
      </p:nvGrpSpPr>
      <p:grpSpPr>
        <a:xfrm>
          <a:off x="0" y="0"/>
          <a:ext cx="0" cy="0"/>
          <a:chOff x="0" y="0"/>
          <a:chExt cx="0" cy="0"/>
        </a:xfrm>
      </p:grpSpPr>
      <p:sp>
        <p:nvSpPr>
          <p:cNvPr id="2" name="Titel 1"/>
          <p:cNvSpPr>
            <a:spLocks noGrp="1"/>
          </p:cNvSpPr>
          <p:nvPr>
            <p:ph type="title"/>
          </p:nvPr>
        </p:nvSpPr>
        <p:spPr>
          <a:xfrm>
            <a:off x="1876778" y="365125"/>
            <a:ext cx="9948332" cy="1281113"/>
          </a:xfrm>
        </p:spPr>
        <p:txBody>
          <a:bodyPr>
            <a:noAutofit/>
          </a:bodyPr>
          <a:lstStyle/>
          <a:p>
            <a:r>
              <a:rPr lang="nl-NL"/>
              <a:t>Klik om de stijl te bewerken</a:t>
            </a:r>
            <a:endParaRPr lang="nl-BE" dirty="0"/>
          </a:p>
        </p:txBody>
      </p:sp>
      <p:sp>
        <p:nvSpPr>
          <p:cNvPr id="3" name="Tijdelijke aanduiding voor inhoud 2"/>
          <p:cNvSpPr>
            <a:spLocks noGrp="1"/>
          </p:cNvSpPr>
          <p:nvPr>
            <p:ph idx="1" hasCustomPrompt="1"/>
          </p:nvPr>
        </p:nvSpPr>
        <p:spPr>
          <a:xfrm>
            <a:off x="1876777" y="1825624"/>
            <a:ext cx="9948333" cy="4750153"/>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9" name="Afbeelding 8"/>
          <p:cNvPicPr>
            <a:picLocks noChangeAspect="1"/>
          </p:cNvPicPr>
          <p:nvPr/>
        </p:nvPicPr>
        <p:blipFill rotWithShape="1">
          <a:blip r:embed="rId2" cstate="print">
            <a:extLst>
              <a:ext uri="{28A0092B-C50C-407E-A947-70E740481C1C}">
                <a14:useLocalDpi xmlns:a14="http://schemas.microsoft.com/office/drawing/2010/main"/>
              </a:ext>
            </a:extLst>
          </a:blip>
          <a:srcRect l="15636" t="25895"/>
          <a:stretch/>
        </p:blipFill>
        <p:spPr>
          <a:xfrm>
            <a:off x="-19050" y="-19050"/>
            <a:ext cx="1895827" cy="1665288"/>
          </a:xfrm>
          <a:prstGeom prst="rect">
            <a:avLst/>
          </a:prstGeom>
        </p:spPr>
      </p:pic>
      <p:sp>
        <p:nvSpPr>
          <p:cNvPr id="4" name="Tijdelijke aanduiding voor voettekst 3"/>
          <p:cNvSpPr>
            <a:spLocks noGrp="1"/>
          </p:cNvSpPr>
          <p:nvPr>
            <p:ph type="ftr" sz="quarter" idx="10"/>
          </p:nvPr>
        </p:nvSpPr>
        <p:spPr/>
        <p:txBody>
          <a:bodyPr/>
          <a:lstStyle/>
          <a:p>
            <a:endParaRPr lang="fr-BE"/>
          </a:p>
        </p:txBody>
      </p:sp>
      <p:sp>
        <p:nvSpPr>
          <p:cNvPr id="5" name="Tijdelijke aanduiding voor dianummer 4"/>
          <p:cNvSpPr>
            <a:spLocks noGrp="1"/>
          </p:cNvSpPr>
          <p:nvPr>
            <p:ph type="sldNum" sz="quarter" idx="11"/>
          </p:nvPr>
        </p:nvSpPr>
        <p:spPr/>
        <p:txBody>
          <a:bodyPr/>
          <a:lstStyle/>
          <a:p>
            <a:fld id="{FA224CC7-5D39-45A1-9CE4-C46DA7831978}" type="slidenum">
              <a:rPr lang="fr-BE" smtClean="0"/>
              <a:t>‹nr.›</a:t>
            </a:fld>
            <a:endParaRPr lang="fr-BE"/>
          </a:p>
        </p:txBody>
      </p:sp>
      <p:sp>
        <p:nvSpPr>
          <p:cNvPr id="7"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1374793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Basisslide met titel - Optie 2">
    <p:spTree>
      <p:nvGrpSpPr>
        <p:cNvPr id="1" name=""/>
        <p:cNvGrpSpPr/>
        <p:nvPr/>
      </p:nvGrpSpPr>
      <p:grpSpPr>
        <a:xfrm>
          <a:off x="0" y="0"/>
          <a:ext cx="0" cy="0"/>
          <a:chOff x="0" y="0"/>
          <a:chExt cx="0" cy="0"/>
        </a:xfrm>
      </p:grpSpPr>
      <p:sp>
        <p:nvSpPr>
          <p:cNvPr id="4" name="Rectangle 3"/>
          <p:cNvSpPr/>
          <p:nvPr/>
        </p:nvSpPr>
        <p:spPr>
          <a:xfrm>
            <a:off x="0" y="0"/>
            <a:ext cx="12192000" cy="1646238"/>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1876778" y="365125"/>
            <a:ext cx="9948332" cy="1281113"/>
          </a:xfrm>
        </p:spPr>
        <p:txBody>
          <a:bodyPr/>
          <a:lstStyle>
            <a:lvl1pPr algn="r">
              <a:defRPr>
                <a:solidFill>
                  <a:schemeClr val="bg1"/>
                </a:solidFill>
              </a:defRPr>
            </a:lvl1pPr>
          </a:lstStyle>
          <a:p>
            <a:r>
              <a:rPr lang="nl-NL"/>
              <a:t>Klik om de stijl te bewerken</a:t>
            </a:r>
            <a:endParaRPr lang="nl-BE" dirty="0"/>
          </a:p>
        </p:txBody>
      </p:sp>
      <p:sp>
        <p:nvSpPr>
          <p:cNvPr id="3" name="Tijdelijke aanduiding voor inhoud 2"/>
          <p:cNvSpPr>
            <a:spLocks noGrp="1"/>
          </p:cNvSpPr>
          <p:nvPr>
            <p:ph idx="1" hasCustomPrompt="1"/>
          </p:nvPr>
        </p:nvSpPr>
        <p:spPr>
          <a:xfrm>
            <a:off x="1876777" y="1825625"/>
            <a:ext cx="9948333" cy="4242154"/>
          </a:xfrm>
        </p:spPr>
        <p:txBody>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3701" y="365125"/>
            <a:ext cx="2628281" cy="909672"/>
          </a:xfrm>
          <a:prstGeom prst="rect">
            <a:avLst/>
          </a:prstGeom>
        </p:spPr>
      </p:pic>
      <p:sp>
        <p:nvSpPr>
          <p:cNvPr id="5" name="Tijdelijke aanduiding voor voettekst 4"/>
          <p:cNvSpPr>
            <a:spLocks noGrp="1"/>
          </p:cNvSpPr>
          <p:nvPr>
            <p:ph type="ftr" sz="quarter" idx="10"/>
          </p:nvPr>
        </p:nvSpPr>
        <p:spPr/>
        <p:txBody>
          <a:bodyPr/>
          <a:lstStyle/>
          <a:p>
            <a:endParaRPr lang="fr-BE"/>
          </a:p>
        </p:txBody>
      </p:sp>
      <p:sp>
        <p:nvSpPr>
          <p:cNvPr id="7" name="Tijdelijke aanduiding voor dianummer 6"/>
          <p:cNvSpPr>
            <a:spLocks noGrp="1"/>
          </p:cNvSpPr>
          <p:nvPr>
            <p:ph type="sldNum" sz="quarter" idx="11"/>
          </p:nvPr>
        </p:nvSpPr>
        <p:spPr/>
        <p:txBody>
          <a:bodyPr/>
          <a:lstStyle/>
          <a:p>
            <a:fld id="{FA224CC7-5D39-45A1-9CE4-C46DA7831978}" type="slidenum">
              <a:rPr lang="fr-BE" smtClean="0"/>
              <a:t>‹nr.›</a:t>
            </a:fld>
            <a:endParaRPr lang="fr-BE"/>
          </a:p>
        </p:txBody>
      </p:sp>
      <p:sp>
        <p:nvSpPr>
          <p:cNvPr id="8"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3697680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Basisslide met titel - Optie 3">
    <p:spTree>
      <p:nvGrpSpPr>
        <p:cNvPr id="1" name=""/>
        <p:cNvGrpSpPr/>
        <p:nvPr/>
      </p:nvGrpSpPr>
      <p:grpSpPr>
        <a:xfrm>
          <a:off x="0" y="0"/>
          <a:ext cx="0" cy="0"/>
          <a:chOff x="0" y="0"/>
          <a:chExt cx="0" cy="0"/>
        </a:xfrm>
      </p:grpSpPr>
      <p:sp>
        <p:nvSpPr>
          <p:cNvPr id="2" name="Titel 1"/>
          <p:cNvSpPr>
            <a:spLocks noGrp="1"/>
          </p:cNvSpPr>
          <p:nvPr>
            <p:ph type="title"/>
          </p:nvPr>
        </p:nvSpPr>
        <p:spPr>
          <a:xfrm>
            <a:off x="1876778" y="365125"/>
            <a:ext cx="9948332" cy="1281113"/>
          </a:xfrm>
        </p:spPr>
        <p:txBody>
          <a:bodyPr>
            <a:noAutofit/>
          </a:bodyPr>
          <a:lstStyle/>
          <a:p>
            <a:r>
              <a:rPr lang="nl-NL"/>
              <a:t>Klik om de stijl te bewerken</a:t>
            </a:r>
            <a:endParaRPr lang="nl-BE" dirty="0"/>
          </a:p>
        </p:txBody>
      </p:sp>
      <p:sp>
        <p:nvSpPr>
          <p:cNvPr id="3" name="Tijdelijke aanduiding voor inhoud 2"/>
          <p:cNvSpPr>
            <a:spLocks noGrp="1"/>
          </p:cNvSpPr>
          <p:nvPr>
            <p:ph idx="1"/>
          </p:nvPr>
        </p:nvSpPr>
        <p:spPr>
          <a:xfrm>
            <a:off x="1876777" y="1825625"/>
            <a:ext cx="9948333" cy="4242154"/>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4" name="Rectangle 3"/>
          <p:cNvSpPr/>
          <p:nvPr/>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Afbeelding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
        <p:nvSpPr>
          <p:cNvPr id="5" name="Tijdelijke aanduiding voor voettekst 4"/>
          <p:cNvSpPr>
            <a:spLocks noGrp="1"/>
          </p:cNvSpPr>
          <p:nvPr>
            <p:ph type="ftr" sz="quarter" idx="10"/>
          </p:nvPr>
        </p:nvSpPr>
        <p:spPr/>
        <p:txBody>
          <a:bodyPr/>
          <a:lstStyle/>
          <a:p>
            <a:endParaRPr lang="fr-BE"/>
          </a:p>
        </p:txBody>
      </p:sp>
      <p:sp>
        <p:nvSpPr>
          <p:cNvPr id="6" name="Tijdelijke aanduiding voor dianummer 5"/>
          <p:cNvSpPr>
            <a:spLocks noGrp="1"/>
          </p:cNvSpPr>
          <p:nvPr>
            <p:ph type="sldNum" sz="quarter" idx="11"/>
          </p:nvPr>
        </p:nvSpPr>
        <p:spPr/>
        <p:txBody>
          <a:bodyPr/>
          <a:lstStyle/>
          <a:p>
            <a:fld id="{FA224CC7-5D39-45A1-9CE4-C46DA7831978}" type="slidenum">
              <a:rPr lang="fr-BE" smtClean="0"/>
              <a:t>‹nr.›</a:t>
            </a:fld>
            <a:endParaRPr lang="fr-BE"/>
          </a:p>
        </p:txBody>
      </p:sp>
      <p:sp>
        <p:nvSpPr>
          <p:cNvPr id="8" name="Tijdelijke aanduiding voor datum 5"/>
          <p:cNvSpPr>
            <a:spLocks noGrp="1"/>
          </p:cNvSpPr>
          <p:nvPr>
            <p:ph type="dt" sz="half" idx="2"/>
          </p:nvPr>
        </p:nvSpPr>
        <p:spPr>
          <a:xfrm>
            <a:off x="101569" y="111442"/>
            <a:ext cx="147323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2700455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asisslide_ZonderTitel">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76777" y="268111"/>
            <a:ext cx="9948333" cy="5799668"/>
          </a:xfrm>
        </p:spPr>
        <p:txBody>
          <a:bodyPr wrap="none">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
        <p:nvSpPr>
          <p:cNvPr id="2" name="Tijdelijke aanduiding voor voettekst 1"/>
          <p:cNvSpPr>
            <a:spLocks noGrp="1"/>
          </p:cNvSpPr>
          <p:nvPr>
            <p:ph type="ftr" sz="quarter" idx="10"/>
          </p:nvPr>
        </p:nvSpPr>
        <p:spPr/>
        <p:txBody>
          <a:bodyPr/>
          <a:lstStyle/>
          <a:p>
            <a:endParaRPr lang="fr-BE"/>
          </a:p>
        </p:txBody>
      </p:sp>
      <p:sp>
        <p:nvSpPr>
          <p:cNvPr id="6" name="Tijdelijke aanduiding voor dianummer 5"/>
          <p:cNvSpPr>
            <a:spLocks noGrp="1"/>
          </p:cNvSpPr>
          <p:nvPr>
            <p:ph type="sldNum" sz="quarter" idx="11"/>
          </p:nvPr>
        </p:nvSpPr>
        <p:spPr/>
        <p:txBody>
          <a:bodyPr/>
          <a:lstStyle/>
          <a:p>
            <a:fld id="{FA224CC7-5D39-45A1-9CE4-C46DA7831978}" type="slidenum">
              <a:rPr lang="fr-BE" smtClean="0"/>
              <a:t>‹nr.›</a:t>
            </a:fld>
            <a:endParaRPr lang="fr-BE"/>
          </a:p>
        </p:txBody>
      </p:sp>
      <p:sp>
        <p:nvSpPr>
          <p:cNvPr id="7" name="Tijdelijke aanduiding voor datum 5"/>
          <p:cNvSpPr>
            <a:spLocks noGrp="1"/>
          </p:cNvSpPr>
          <p:nvPr>
            <p:ph type="dt" sz="half" idx="2"/>
          </p:nvPr>
        </p:nvSpPr>
        <p:spPr>
          <a:xfrm>
            <a:off x="106509" y="85548"/>
            <a:ext cx="1508538"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2298893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nl-NL" dirty="0"/>
              <a:t>KLIK OM DE STIJL TE BEWERKEN</a:t>
            </a:r>
            <a:endParaRPr lang="nl-BE" dirty="0"/>
          </a:p>
        </p:txBody>
      </p:sp>
      <p:sp>
        <p:nvSpPr>
          <p:cNvPr id="3" name="Tijdelijke aanduiding voor tekst 2"/>
          <p:cNvSpPr>
            <a:spLocks noGrp="1"/>
          </p:cNvSpPr>
          <p:nvPr>
            <p:ph type="body" idx="1"/>
          </p:nvPr>
        </p:nvSpPr>
        <p:spPr>
          <a:xfrm>
            <a:off x="838200" y="1825624"/>
            <a:ext cx="10515600" cy="4750153"/>
          </a:xfrm>
          <a:prstGeom prst="rect">
            <a:avLst/>
          </a:prstGeom>
        </p:spPr>
        <p:txBody>
          <a:bodyPr vert="horz" lIns="91440" tIns="45720" rIns="91440" bIns="45720" rtlCol="0">
            <a:no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voettekst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5" name="Tijdelijke aanduiding voor dianummer 4"/>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224CC7-5D39-45A1-9CE4-C46DA7831978}" type="slidenum">
              <a:rPr lang="fr-BE" smtClean="0"/>
              <a:t>‹nr.›</a:t>
            </a:fld>
            <a:endParaRPr lang="fr-BE"/>
          </a:p>
        </p:txBody>
      </p:sp>
      <p:sp>
        <p:nvSpPr>
          <p:cNvPr id="6"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27579494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800" kern="1200">
          <a:solidFill>
            <a:srgbClr val="00275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6.xml"/><Relationship Id="rId7" Type="http://schemas.openxmlformats.org/officeDocument/2006/relationships/image" Target="../media/image17.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notesSlide" Target="../notesSlides/notesSlide8.xml"/><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7118133" y="3941134"/>
            <a:ext cx="4741332" cy="905149"/>
          </a:xfrm>
        </p:spPr>
        <p:txBody>
          <a:bodyPr/>
          <a:lstStyle/>
          <a:p>
            <a:r>
              <a:rPr lang="nl-BE" dirty="0"/>
              <a:t>Mobiele app</a:t>
            </a:r>
          </a:p>
        </p:txBody>
      </p:sp>
      <p:sp>
        <p:nvSpPr>
          <p:cNvPr id="3" name="Ondertitel 2"/>
          <p:cNvSpPr>
            <a:spLocks noGrp="1"/>
          </p:cNvSpPr>
          <p:nvPr>
            <p:ph type="subTitle" idx="1"/>
          </p:nvPr>
        </p:nvSpPr>
        <p:spPr/>
        <p:txBody>
          <a:bodyPr/>
          <a:lstStyle/>
          <a:p>
            <a:r>
              <a:rPr lang="nl-BE" dirty="0"/>
              <a:t>IBeacons</a:t>
            </a:r>
          </a:p>
        </p:txBody>
      </p:sp>
    </p:spTree>
    <p:extLst>
      <p:ext uri="{BB962C8B-B14F-4D97-AF65-F5344CB8AC3E}">
        <p14:creationId xmlns:p14="http://schemas.microsoft.com/office/powerpoint/2010/main" val="2943325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Opbouw</a:t>
            </a:r>
            <a:endParaRPr lang="nl-NL" dirty="0"/>
          </a:p>
        </p:txBody>
      </p:sp>
      <p:sp>
        <p:nvSpPr>
          <p:cNvPr id="3" name="Tijdelijke aanduiding voor inhoud 2"/>
          <p:cNvSpPr>
            <a:spLocks noGrp="1"/>
          </p:cNvSpPr>
          <p:nvPr>
            <p:ph idx="1"/>
          </p:nvPr>
        </p:nvSpPr>
        <p:spPr>
          <a:xfrm>
            <a:off x="1876777" y="1825624"/>
            <a:ext cx="3203223" cy="4625976"/>
          </a:xfrm>
        </p:spPr>
        <p:txBody>
          <a:bodyPr/>
          <a:lstStyle/>
          <a:p>
            <a:r>
              <a:rPr lang="nl-NL" dirty="0" err="1"/>
              <a:t>App.Xaml.cs</a:t>
            </a:r>
            <a:endParaRPr lang="nl-NL" dirty="0"/>
          </a:p>
          <a:p>
            <a:endParaRPr lang="nl-NL" dirty="0"/>
          </a:p>
          <a:p>
            <a:r>
              <a:rPr lang="nl-NL" dirty="0"/>
              <a:t>Dependency injection</a:t>
            </a:r>
          </a:p>
          <a:p>
            <a:endParaRPr lang="nl-NL" dirty="0"/>
          </a:p>
          <a:p>
            <a:r>
              <a:rPr lang="nl-NL" dirty="0"/>
              <a:t>Containers</a:t>
            </a:r>
          </a:p>
          <a:p>
            <a:endParaRPr lang="nl-NL" dirty="0"/>
          </a:p>
          <a:p>
            <a:r>
              <a:rPr lang="nl-NL" dirty="0"/>
              <a:t>Klasse bijmaken</a:t>
            </a:r>
          </a:p>
        </p:txBody>
      </p:sp>
      <p:pic>
        <p:nvPicPr>
          <p:cNvPr id="7" name="Afbeelding 6" descr="C:\Users\jensie\AppData\Local\Microsoft\Windows\INetCache\Content.Word\Screenshot_2.png"/>
          <p:cNvPicPr/>
          <p:nvPr/>
        </p:nvPicPr>
        <p:blipFill>
          <a:blip r:embed="rId3">
            <a:extLst>
              <a:ext uri="{28A0092B-C50C-407E-A947-70E740481C1C}">
                <a14:useLocalDpi xmlns:a14="http://schemas.microsoft.com/office/drawing/2010/main" val="0"/>
              </a:ext>
            </a:extLst>
          </a:blip>
          <a:srcRect/>
          <a:stretch>
            <a:fillRect/>
          </a:stretch>
        </p:blipFill>
        <p:spPr bwMode="auto">
          <a:xfrm>
            <a:off x="4934036" y="785178"/>
            <a:ext cx="7007683" cy="5514022"/>
          </a:xfrm>
          <a:prstGeom prst="rect">
            <a:avLst/>
          </a:prstGeom>
          <a:noFill/>
          <a:ln>
            <a:solidFill>
              <a:schemeClr val="tx1"/>
            </a:solidFill>
          </a:ln>
        </p:spPr>
      </p:pic>
    </p:spTree>
    <p:extLst>
      <p:ext uri="{BB962C8B-B14F-4D97-AF65-F5344CB8AC3E}">
        <p14:creationId xmlns:p14="http://schemas.microsoft.com/office/powerpoint/2010/main" val="871327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Opbouw</a:t>
            </a:r>
          </a:p>
        </p:txBody>
      </p:sp>
      <p:sp>
        <p:nvSpPr>
          <p:cNvPr id="3" name="Tijdelijke aanduiding voor inhoud 2"/>
          <p:cNvSpPr>
            <a:spLocks noGrp="1"/>
          </p:cNvSpPr>
          <p:nvPr>
            <p:ph idx="1"/>
          </p:nvPr>
        </p:nvSpPr>
        <p:spPr>
          <a:xfrm>
            <a:off x="1876777" y="1825625"/>
            <a:ext cx="5336823" cy="3965576"/>
          </a:xfrm>
        </p:spPr>
        <p:txBody>
          <a:bodyPr/>
          <a:lstStyle/>
          <a:p>
            <a:r>
              <a:rPr lang="nl-NL" dirty="0"/>
              <a:t>RestService</a:t>
            </a:r>
          </a:p>
          <a:p>
            <a:endParaRPr lang="nl-NL" dirty="0"/>
          </a:p>
          <a:p>
            <a:r>
              <a:rPr lang="nl-NL" dirty="0" err="1"/>
              <a:t>GetRouteAsync</a:t>
            </a:r>
            <a:endParaRPr lang="nl-NL" dirty="0"/>
          </a:p>
          <a:p>
            <a:endParaRPr lang="nl-NL" dirty="0"/>
          </a:p>
          <a:p>
            <a:r>
              <a:rPr lang="nl-NL" dirty="0" err="1"/>
              <a:t>GetBeaconsInRouteAsync</a:t>
            </a:r>
            <a:endParaRPr lang="nl-NL" dirty="0"/>
          </a:p>
          <a:p>
            <a:endParaRPr lang="nl-NL" dirty="0"/>
          </a:p>
          <a:p>
            <a:r>
              <a:rPr lang="nl-NL" dirty="0" err="1"/>
              <a:t>GetContentForBeaconInROute</a:t>
            </a:r>
            <a:endParaRPr lang="nl-NL" dirty="0"/>
          </a:p>
          <a:p>
            <a:endParaRPr lang="nl-NL" dirty="0"/>
          </a:p>
        </p:txBody>
      </p:sp>
    </p:spTree>
    <p:extLst>
      <p:ext uri="{BB962C8B-B14F-4D97-AF65-F5344CB8AC3E}">
        <p14:creationId xmlns:p14="http://schemas.microsoft.com/office/powerpoint/2010/main" val="1833899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Opbouw </a:t>
            </a:r>
            <a:r>
              <a:rPr lang="nl-NL" dirty="0" err="1"/>
              <a:t>GetRouteAsync</a:t>
            </a:r>
            <a:endParaRPr lang="nl-NL" dirty="0"/>
          </a:p>
        </p:txBody>
      </p:sp>
      <p:sp>
        <p:nvSpPr>
          <p:cNvPr id="3" name="Tijdelijke aanduiding voor inhoud 2"/>
          <p:cNvSpPr>
            <a:spLocks noGrp="1"/>
          </p:cNvSpPr>
          <p:nvPr>
            <p:ph idx="1"/>
          </p:nvPr>
        </p:nvSpPr>
        <p:spPr>
          <a:xfrm>
            <a:off x="1876778" y="2365951"/>
            <a:ext cx="3203223" cy="3162012"/>
          </a:xfrm>
        </p:spPr>
        <p:txBody>
          <a:bodyPr/>
          <a:lstStyle/>
          <a:p>
            <a:r>
              <a:rPr lang="nl-NL" dirty="0"/>
              <a:t>Routes</a:t>
            </a:r>
          </a:p>
          <a:p>
            <a:endParaRPr lang="nl-NL" dirty="0"/>
          </a:p>
          <a:p>
            <a:r>
              <a:rPr lang="nl-NL" dirty="0"/>
              <a:t>Json formaat</a:t>
            </a:r>
          </a:p>
        </p:txBody>
      </p:sp>
      <p:pic>
        <p:nvPicPr>
          <p:cNvPr id="5" name="Afbeelding 4" descr="C:\Users\jensie\AppData\Local\Microsoft\Windows\INetCache\Content.Word\Screenshot_1.png"/>
          <p:cNvPicPr/>
          <p:nvPr/>
        </p:nvPicPr>
        <p:blipFill>
          <a:blip r:embed="rId3">
            <a:extLst>
              <a:ext uri="{28A0092B-C50C-407E-A947-70E740481C1C}">
                <a14:useLocalDpi xmlns:a14="http://schemas.microsoft.com/office/drawing/2010/main" val="0"/>
              </a:ext>
            </a:extLst>
          </a:blip>
          <a:srcRect/>
          <a:stretch>
            <a:fillRect/>
          </a:stretch>
        </p:blipFill>
        <p:spPr bwMode="auto">
          <a:xfrm>
            <a:off x="4838700" y="1646238"/>
            <a:ext cx="6986410" cy="4010819"/>
          </a:xfrm>
          <a:prstGeom prst="rect">
            <a:avLst/>
          </a:prstGeom>
          <a:noFill/>
          <a:ln>
            <a:solidFill>
              <a:schemeClr val="tx1"/>
            </a:solidFill>
          </a:ln>
        </p:spPr>
      </p:pic>
    </p:spTree>
    <p:extLst>
      <p:ext uri="{BB962C8B-B14F-4D97-AF65-F5344CB8AC3E}">
        <p14:creationId xmlns:p14="http://schemas.microsoft.com/office/powerpoint/2010/main" val="3581403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Opbouw </a:t>
            </a:r>
            <a:r>
              <a:rPr lang="nl-BE" dirty="0" err="1"/>
              <a:t>GetBeaconsInRouteAsync</a:t>
            </a:r>
            <a:endParaRPr lang="nl-NL" dirty="0"/>
          </a:p>
        </p:txBody>
      </p:sp>
      <p:sp>
        <p:nvSpPr>
          <p:cNvPr id="3" name="Tijdelijke aanduiding voor inhoud 2"/>
          <p:cNvSpPr>
            <a:spLocks noGrp="1"/>
          </p:cNvSpPr>
          <p:nvPr>
            <p:ph idx="1"/>
          </p:nvPr>
        </p:nvSpPr>
        <p:spPr>
          <a:xfrm>
            <a:off x="538659" y="2842780"/>
            <a:ext cx="4573413" cy="2602058"/>
          </a:xfrm>
        </p:spPr>
        <p:txBody>
          <a:bodyPr/>
          <a:lstStyle/>
          <a:p>
            <a:r>
              <a:rPr lang="nl-NL" dirty="0"/>
              <a:t>Data beacons</a:t>
            </a:r>
          </a:p>
          <a:p>
            <a:endParaRPr lang="nl-NL" dirty="0"/>
          </a:p>
          <a:p>
            <a:r>
              <a:rPr lang="nl-NL" dirty="0"/>
              <a:t>Json formaat</a:t>
            </a:r>
          </a:p>
        </p:txBody>
      </p:sp>
      <p:pic>
        <p:nvPicPr>
          <p:cNvPr id="6" name="Afbeelding 5" descr="C:\Users\jensie\AppData\Local\Microsoft\Windows\INetCache\Content.Word\Screenshot_2.png"/>
          <p:cNvPicPr/>
          <p:nvPr/>
        </p:nvPicPr>
        <p:blipFill>
          <a:blip r:embed="rId3">
            <a:extLst>
              <a:ext uri="{28A0092B-C50C-407E-A947-70E740481C1C}">
                <a14:useLocalDpi xmlns:a14="http://schemas.microsoft.com/office/drawing/2010/main" val="0"/>
              </a:ext>
            </a:extLst>
          </a:blip>
          <a:srcRect/>
          <a:stretch>
            <a:fillRect/>
          </a:stretch>
        </p:blipFill>
        <p:spPr bwMode="auto">
          <a:xfrm>
            <a:off x="3426071" y="2459037"/>
            <a:ext cx="8399039" cy="2559675"/>
          </a:xfrm>
          <a:prstGeom prst="rect">
            <a:avLst/>
          </a:prstGeom>
          <a:noFill/>
          <a:ln>
            <a:solidFill>
              <a:schemeClr val="tx1"/>
            </a:solidFill>
          </a:ln>
        </p:spPr>
      </p:pic>
    </p:spTree>
    <p:extLst>
      <p:ext uri="{BB962C8B-B14F-4D97-AF65-F5344CB8AC3E}">
        <p14:creationId xmlns:p14="http://schemas.microsoft.com/office/powerpoint/2010/main" val="317076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876778" y="365125"/>
            <a:ext cx="9948332" cy="1281113"/>
          </a:xfrm>
        </p:spPr>
        <p:txBody>
          <a:bodyPr/>
          <a:lstStyle/>
          <a:p>
            <a:r>
              <a:rPr lang="nl-BE" dirty="0"/>
              <a:t>Opbouw </a:t>
            </a:r>
            <a:r>
              <a:rPr lang="nl-BE" dirty="0" err="1"/>
              <a:t>GetContentForBeaconInRoute</a:t>
            </a:r>
            <a:endParaRPr lang="nl-NL" dirty="0"/>
          </a:p>
        </p:txBody>
      </p:sp>
      <p:sp>
        <p:nvSpPr>
          <p:cNvPr id="3" name="Tijdelijke aanduiding voor inhoud 2"/>
          <p:cNvSpPr>
            <a:spLocks noGrp="1"/>
          </p:cNvSpPr>
          <p:nvPr>
            <p:ph idx="1"/>
          </p:nvPr>
        </p:nvSpPr>
        <p:spPr>
          <a:xfrm>
            <a:off x="632177" y="1876424"/>
            <a:ext cx="5400323" cy="4625976"/>
          </a:xfrm>
        </p:spPr>
        <p:txBody>
          <a:bodyPr/>
          <a:lstStyle/>
          <a:p>
            <a:pPr marL="0" indent="0">
              <a:buNone/>
            </a:pPr>
            <a:endParaRPr lang="nl-NL" dirty="0"/>
          </a:p>
          <a:p>
            <a:r>
              <a:rPr lang="nl-NL" dirty="0"/>
              <a:t>Data beacon in route</a:t>
            </a:r>
          </a:p>
          <a:p>
            <a:endParaRPr lang="nl-NL" dirty="0"/>
          </a:p>
          <a:p>
            <a:r>
              <a:rPr lang="nl-NL" dirty="0"/>
              <a:t>Json formaat</a:t>
            </a:r>
          </a:p>
        </p:txBody>
      </p:sp>
      <p:pic>
        <p:nvPicPr>
          <p:cNvPr id="5" name="Afbeelding 4" descr="C:\Users\jensie\AppData\Local\Microsoft\Windows\INetCache\Content.Word\Screenshot_3.png"/>
          <p:cNvPicPr/>
          <p:nvPr/>
        </p:nvPicPr>
        <p:blipFill>
          <a:blip r:embed="rId3">
            <a:extLst>
              <a:ext uri="{28A0092B-C50C-407E-A947-70E740481C1C}">
                <a14:useLocalDpi xmlns:a14="http://schemas.microsoft.com/office/drawing/2010/main" val="0"/>
              </a:ext>
            </a:extLst>
          </a:blip>
          <a:srcRect/>
          <a:stretch>
            <a:fillRect/>
          </a:stretch>
        </p:blipFill>
        <p:spPr bwMode="auto">
          <a:xfrm>
            <a:off x="3236190" y="2944898"/>
            <a:ext cx="8792065" cy="2239011"/>
          </a:xfrm>
          <a:prstGeom prst="rect">
            <a:avLst/>
          </a:prstGeom>
          <a:noFill/>
          <a:ln>
            <a:solidFill>
              <a:schemeClr val="tx1"/>
            </a:solidFill>
          </a:ln>
        </p:spPr>
      </p:pic>
    </p:spTree>
    <p:extLst>
      <p:ext uri="{BB962C8B-B14F-4D97-AF65-F5344CB8AC3E}">
        <p14:creationId xmlns:p14="http://schemas.microsoft.com/office/powerpoint/2010/main" val="3329917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Opbouw</a:t>
            </a:r>
          </a:p>
        </p:txBody>
      </p:sp>
      <p:sp>
        <p:nvSpPr>
          <p:cNvPr id="3" name="Tijdelijke aanduiding voor inhoud 2"/>
          <p:cNvSpPr>
            <a:spLocks noGrp="1"/>
          </p:cNvSpPr>
          <p:nvPr>
            <p:ph idx="1"/>
          </p:nvPr>
        </p:nvSpPr>
        <p:spPr>
          <a:xfrm>
            <a:off x="1876777" y="1825624"/>
            <a:ext cx="5857523" cy="4752975"/>
          </a:xfrm>
        </p:spPr>
        <p:txBody>
          <a:bodyPr/>
          <a:lstStyle/>
          <a:p>
            <a:r>
              <a:rPr lang="nl-NL" dirty="0"/>
              <a:t>Viewmodels</a:t>
            </a:r>
          </a:p>
          <a:p>
            <a:endParaRPr lang="nl-NL" dirty="0"/>
          </a:p>
          <a:p>
            <a:r>
              <a:rPr lang="nl-NL" dirty="0" err="1"/>
              <a:t>MainPageViewModel</a:t>
            </a:r>
            <a:endParaRPr lang="nl-NL" dirty="0"/>
          </a:p>
          <a:p>
            <a:endParaRPr lang="nl-NL" dirty="0"/>
          </a:p>
          <a:p>
            <a:r>
              <a:rPr lang="nl-NL" dirty="0" err="1"/>
              <a:t>RouteInfoPageViewModel</a:t>
            </a:r>
            <a:endParaRPr lang="nl-NL" dirty="0"/>
          </a:p>
          <a:p>
            <a:endParaRPr lang="nl-NL" dirty="0"/>
          </a:p>
          <a:p>
            <a:r>
              <a:rPr lang="nl-NL" dirty="0" err="1"/>
              <a:t>BeaconsPageViewModel</a:t>
            </a:r>
            <a:endParaRPr lang="nl-NL" dirty="0"/>
          </a:p>
          <a:p>
            <a:endParaRPr lang="nl-NL" dirty="0"/>
          </a:p>
          <a:p>
            <a:r>
              <a:rPr lang="nl-NL" dirty="0" err="1"/>
              <a:t>BeaconContentPageViewModel</a:t>
            </a:r>
            <a:endParaRPr lang="nl-NL" dirty="0"/>
          </a:p>
        </p:txBody>
      </p:sp>
    </p:spTree>
    <p:extLst>
      <p:ext uri="{BB962C8B-B14F-4D97-AF65-F5344CB8AC3E}">
        <p14:creationId xmlns:p14="http://schemas.microsoft.com/office/powerpoint/2010/main" val="2329100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876778" y="365125"/>
            <a:ext cx="9948332" cy="1281113"/>
          </a:xfrm>
        </p:spPr>
        <p:txBody>
          <a:bodyPr/>
          <a:lstStyle/>
          <a:p>
            <a:r>
              <a:rPr lang="nl-NL" dirty="0"/>
              <a:t>Opbouw </a:t>
            </a:r>
            <a:r>
              <a:rPr lang="nl-NL" dirty="0" err="1"/>
              <a:t>MainPageViewModel</a:t>
            </a:r>
            <a:endParaRPr lang="nl-NL" dirty="0"/>
          </a:p>
        </p:txBody>
      </p:sp>
      <p:sp>
        <p:nvSpPr>
          <p:cNvPr id="3" name="Tijdelijke aanduiding voor inhoud 2"/>
          <p:cNvSpPr>
            <a:spLocks noGrp="1"/>
          </p:cNvSpPr>
          <p:nvPr>
            <p:ph idx="1"/>
          </p:nvPr>
        </p:nvSpPr>
        <p:spPr>
          <a:xfrm>
            <a:off x="1876777" y="1825624"/>
            <a:ext cx="5857523" cy="4752975"/>
          </a:xfrm>
        </p:spPr>
        <p:txBody>
          <a:bodyPr/>
          <a:lstStyle/>
          <a:p>
            <a:r>
              <a:rPr lang="nl-NL" dirty="0" err="1"/>
              <a:t>SelectedRoute</a:t>
            </a:r>
            <a:endParaRPr lang="nl-NL" dirty="0"/>
          </a:p>
          <a:p>
            <a:endParaRPr lang="nl-NL" dirty="0"/>
          </a:p>
          <a:p>
            <a:r>
              <a:rPr lang="nl-NL" dirty="0"/>
              <a:t>Parameters</a:t>
            </a:r>
          </a:p>
          <a:p>
            <a:endParaRPr lang="nl-NL" dirty="0"/>
          </a:p>
          <a:p>
            <a:r>
              <a:rPr lang="nl-NL" dirty="0" err="1"/>
              <a:t>Navigate</a:t>
            </a:r>
            <a:endParaRPr lang="nl-NL" dirty="0"/>
          </a:p>
          <a:p>
            <a:endParaRPr lang="nl-NL" dirty="0"/>
          </a:p>
          <a:p>
            <a:r>
              <a:rPr lang="nl-NL" dirty="0" err="1"/>
              <a:t>RouteInfoPage</a:t>
            </a:r>
            <a:endParaRPr lang="nl-NL" dirty="0"/>
          </a:p>
        </p:txBody>
      </p:sp>
      <p:pic>
        <p:nvPicPr>
          <p:cNvPr id="4" name="Afbeelding 3" descr="C:\Users\jensie\AppData\Local\Microsoft\Windows\INetCache\Content.Word\Screenshot_4.png"/>
          <p:cNvPicPr/>
          <p:nvPr/>
        </p:nvPicPr>
        <p:blipFill>
          <a:blip r:embed="rId3">
            <a:extLst>
              <a:ext uri="{28A0092B-C50C-407E-A947-70E740481C1C}">
                <a14:useLocalDpi xmlns:a14="http://schemas.microsoft.com/office/drawing/2010/main" val="0"/>
              </a:ext>
            </a:extLst>
          </a:blip>
          <a:srcRect/>
          <a:stretch>
            <a:fillRect/>
          </a:stretch>
        </p:blipFill>
        <p:spPr bwMode="auto">
          <a:xfrm>
            <a:off x="5063153" y="1898361"/>
            <a:ext cx="6761957" cy="3414827"/>
          </a:xfrm>
          <a:prstGeom prst="rect">
            <a:avLst/>
          </a:prstGeom>
          <a:noFill/>
          <a:ln>
            <a:solidFill>
              <a:schemeClr val="tx1"/>
            </a:solidFill>
          </a:ln>
        </p:spPr>
      </p:pic>
    </p:spTree>
    <p:extLst>
      <p:ext uri="{BB962C8B-B14F-4D97-AF65-F5344CB8AC3E}">
        <p14:creationId xmlns:p14="http://schemas.microsoft.com/office/powerpoint/2010/main" val="3109393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Opbouw </a:t>
            </a:r>
            <a:r>
              <a:rPr lang="nl-NL" dirty="0" err="1"/>
              <a:t>MainPageViewModel</a:t>
            </a:r>
            <a:endParaRPr lang="nl-NL" dirty="0"/>
          </a:p>
        </p:txBody>
      </p:sp>
      <p:sp>
        <p:nvSpPr>
          <p:cNvPr id="3" name="Tijdelijke aanduiding voor inhoud 2"/>
          <p:cNvSpPr>
            <a:spLocks noGrp="1"/>
          </p:cNvSpPr>
          <p:nvPr>
            <p:ph idx="1"/>
          </p:nvPr>
        </p:nvSpPr>
        <p:spPr>
          <a:xfrm>
            <a:off x="1876777" y="1825624"/>
            <a:ext cx="5857523" cy="4752975"/>
          </a:xfrm>
        </p:spPr>
        <p:txBody>
          <a:bodyPr/>
          <a:lstStyle/>
          <a:p>
            <a:r>
              <a:rPr lang="nl-NL" dirty="0" err="1"/>
              <a:t>LoadAndDisplayRoutes</a:t>
            </a:r>
            <a:endParaRPr lang="nl-NL" dirty="0"/>
          </a:p>
          <a:p>
            <a:endParaRPr lang="nl-NL" dirty="0"/>
          </a:p>
          <a:p>
            <a:r>
              <a:rPr lang="nl-NL" dirty="0"/>
              <a:t>Routes</a:t>
            </a:r>
          </a:p>
          <a:p>
            <a:endParaRPr lang="nl-NL" dirty="0"/>
          </a:p>
          <a:p>
            <a:r>
              <a:rPr lang="nl-NL" dirty="0" err="1"/>
              <a:t>Restservice</a:t>
            </a:r>
            <a:endParaRPr lang="nl-NL" dirty="0"/>
          </a:p>
          <a:p>
            <a:endParaRPr lang="nl-NL" dirty="0"/>
          </a:p>
          <a:p>
            <a:r>
              <a:rPr lang="nl-NL" dirty="0"/>
              <a:t>Refresh knop</a:t>
            </a:r>
          </a:p>
        </p:txBody>
      </p:sp>
      <p:pic>
        <p:nvPicPr>
          <p:cNvPr id="6" name="Afbeelding 5" descr="C:\Users\jensie\AppData\Local\Microsoft\Windows\INetCache\Content.Word\Screenshot_1.png"/>
          <p:cNvPicPr/>
          <p:nvPr/>
        </p:nvPicPr>
        <p:blipFill>
          <a:blip r:embed="rId3">
            <a:extLst>
              <a:ext uri="{28A0092B-C50C-407E-A947-70E740481C1C}">
                <a14:useLocalDpi xmlns:a14="http://schemas.microsoft.com/office/drawing/2010/main" val="0"/>
              </a:ext>
            </a:extLst>
          </a:blip>
          <a:srcRect/>
          <a:stretch>
            <a:fillRect/>
          </a:stretch>
        </p:blipFill>
        <p:spPr bwMode="auto">
          <a:xfrm>
            <a:off x="4805538" y="2456238"/>
            <a:ext cx="7019572" cy="3714049"/>
          </a:xfrm>
          <a:prstGeom prst="rect">
            <a:avLst/>
          </a:prstGeom>
          <a:noFill/>
          <a:ln>
            <a:solidFill>
              <a:schemeClr val="tx1"/>
            </a:solidFill>
          </a:ln>
        </p:spPr>
      </p:pic>
    </p:spTree>
    <p:extLst>
      <p:ext uri="{BB962C8B-B14F-4D97-AF65-F5344CB8AC3E}">
        <p14:creationId xmlns:p14="http://schemas.microsoft.com/office/powerpoint/2010/main" val="3106160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Opbouw </a:t>
            </a:r>
            <a:r>
              <a:rPr lang="nl-NL" dirty="0" err="1"/>
              <a:t>RouteInfoPageViewModel</a:t>
            </a:r>
            <a:endParaRPr lang="nl-NL" dirty="0"/>
          </a:p>
        </p:txBody>
      </p:sp>
      <p:sp>
        <p:nvSpPr>
          <p:cNvPr id="3" name="Tijdelijke aanduiding voor inhoud 2"/>
          <p:cNvSpPr>
            <a:spLocks noGrp="1"/>
          </p:cNvSpPr>
          <p:nvPr>
            <p:ph idx="1"/>
          </p:nvPr>
        </p:nvSpPr>
        <p:spPr>
          <a:xfrm>
            <a:off x="1876778" y="1825624"/>
            <a:ext cx="4170732" cy="4752975"/>
          </a:xfrm>
        </p:spPr>
        <p:txBody>
          <a:bodyPr/>
          <a:lstStyle/>
          <a:p>
            <a:r>
              <a:rPr lang="nl-NL" dirty="0" err="1"/>
              <a:t>OnNavigatingTo</a:t>
            </a:r>
            <a:endParaRPr lang="nl-NL" dirty="0"/>
          </a:p>
          <a:p>
            <a:endParaRPr lang="nl-NL" dirty="0"/>
          </a:p>
          <a:p>
            <a:r>
              <a:rPr lang="nl-NL" dirty="0"/>
              <a:t>Parameters</a:t>
            </a:r>
          </a:p>
          <a:p>
            <a:endParaRPr lang="nl-NL" dirty="0"/>
          </a:p>
          <a:p>
            <a:r>
              <a:rPr lang="nl-NL" dirty="0"/>
              <a:t>Route_Id</a:t>
            </a:r>
          </a:p>
          <a:p>
            <a:endParaRPr lang="nl-NL" dirty="0"/>
          </a:p>
          <a:p>
            <a:r>
              <a:rPr lang="nl-NL" dirty="0" err="1"/>
              <a:t>Route_Info</a:t>
            </a:r>
            <a:endParaRPr lang="nl-NL" dirty="0"/>
          </a:p>
        </p:txBody>
      </p:sp>
      <p:pic>
        <p:nvPicPr>
          <p:cNvPr id="4" name="Afbeelding 3" descr="C:\Users\jensie\AppData\Local\Microsoft\Windows\INetCache\Content.Word\Screenshot_1.png"/>
          <p:cNvPicPr/>
          <p:nvPr/>
        </p:nvPicPr>
        <p:blipFill>
          <a:blip r:embed="rId3">
            <a:extLst>
              <a:ext uri="{28A0092B-C50C-407E-A947-70E740481C1C}">
                <a14:useLocalDpi xmlns:a14="http://schemas.microsoft.com/office/drawing/2010/main" val="0"/>
              </a:ext>
            </a:extLst>
          </a:blip>
          <a:srcRect/>
          <a:stretch>
            <a:fillRect/>
          </a:stretch>
        </p:blipFill>
        <p:spPr bwMode="auto">
          <a:xfrm>
            <a:off x="5568112" y="1825624"/>
            <a:ext cx="6256998" cy="4561015"/>
          </a:xfrm>
          <a:prstGeom prst="rect">
            <a:avLst/>
          </a:prstGeom>
          <a:noFill/>
          <a:ln>
            <a:solidFill>
              <a:schemeClr val="tx1"/>
            </a:solidFill>
          </a:ln>
        </p:spPr>
      </p:pic>
    </p:spTree>
    <p:extLst>
      <p:ext uri="{BB962C8B-B14F-4D97-AF65-F5344CB8AC3E}">
        <p14:creationId xmlns:p14="http://schemas.microsoft.com/office/powerpoint/2010/main" val="584554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Opbouw </a:t>
            </a:r>
            <a:r>
              <a:rPr lang="nl-NL" dirty="0" err="1"/>
              <a:t>RouteInfoPageViewModel</a:t>
            </a:r>
            <a:endParaRPr lang="nl-NL" dirty="0"/>
          </a:p>
        </p:txBody>
      </p:sp>
      <p:sp>
        <p:nvSpPr>
          <p:cNvPr id="3" name="Tijdelijke aanduiding voor inhoud 2"/>
          <p:cNvSpPr>
            <a:spLocks noGrp="1"/>
          </p:cNvSpPr>
          <p:nvPr>
            <p:ph idx="1"/>
          </p:nvPr>
        </p:nvSpPr>
        <p:spPr>
          <a:xfrm>
            <a:off x="1876778" y="2306407"/>
            <a:ext cx="4336986" cy="3099666"/>
          </a:xfrm>
        </p:spPr>
        <p:txBody>
          <a:bodyPr/>
          <a:lstStyle/>
          <a:p>
            <a:r>
              <a:rPr lang="nl-BE" dirty="0" err="1"/>
              <a:t>StartRoute</a:t>
            </a:r>
            <a:endParaRPr lang="nl-BE" dirty="0"/>
          </a:p>
          <a:p>
            <a:endParaRPr lang="nl-NL" dirty="0"/>
          </a:p>
          <a:p>
            <a:r>
              <a:rPr lang="nl-NL" dirty="0"/>
              <a:t>Start knop</a:t>
            </a:r>
          </a:p>
          <a:p>
            <a:endParaRPr lang="nl-NL" dirty="0"/>
          </a:p>
          <a:p>
            <a:r>
              <a:rPr lang="nl-NL" dirty="0" err="1"/>
              <a:t>BeaconsPage</a:t>
            </a:r>
            <a:endParaRPr lang="nl-NL" dirty="0"/>
          </a:p>
        </p:txBody>
      </p:sp>
      <p:pic>
        <p:nvPicPr>
          <p:cNvPr id="5" name="Afbeelding 4" descr="C:\Users\jensie\AppData\Local\Microsoft\Windows\INetCache\Content.Word\Screenshot_2.png"/>
          <p:cNvPicPr/>
          <p:nvPr/>
        </p:nvPicPr>
        <p:blipFill>
          <a:blip r:embed="rId3">
            <a:extLst>
              <a:ext uri="{28A0092B-C50C-407E-A947-70E740481C1C}">
                <a14:useLocalDpi xmlns:a14="http://schemas.microsoft.com/office/drawing/2010/main" val="0"/>
              </a:ext>
            </a:extLst>
          </a:blip>
          <a:srcRect/>
          <a:stretch>
            <a:fillRect/>
          </a:stretch>
        </p:blipFill>
        <p:spPr bwMode="auto">
          <a:xfrm>
            <a:off x="4607738" y="2347971"/>
            <a:ext cx="7372982" cy="2400676"/>
          </a:xfrm>
          <a:prstGeom prst="rect">
            <a:avLst/>
          </a:prstGeom>
          <a:noFill/>
          <a:ln>
            <a:solidFill>
              <a:schemeClr val="tx1"/>
            </a:solidFill>
          </a:ln>
        </p:spPr>
      </p:pic>
    </p:spTree>
    <p:extLst>
      <p:ext uri="{BB962C8B-B14F-4D97-AF65-F5344CB8AC3E}">
        <p14:creationId xmlns:p14="http://schemas.microsoft.com/office/powerpoint/2010/main" val="1118442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p:cNvSpPr>
            <a:spLocks noGrp="1"/>
          </p:cNvSpPr>
          <p:nvPr>
            <p:ph type="title"/>
          </p:nvPr>
        </p:nvSpPr>
        <p:spPr/>
        <p:txBody>
          <a:bodyPr/>
          <a:lstStyle/>
          <a:p>
            <a:r>
              <a:rPr lang="nl-BE" dirty="0"/>
              <a:t>Inhoud</a:t>
            </a:r>
          </a:p>
        </p:txBody>
      </p:sp>
      <p:sp>
        <p:nvSpPr>
          <p:cNvPr id="14" name="Tijdelijke aanduiding voor inhoud 13"/>
          <p:cNvSpPr>
            <a:spLocks noGrp="1"/>
          </p:cNvSpPr>
          <p:nvPr>
            <p:ph idx="1"/>
          </p:nvPr>
        </p:nvSpPr>
        <p:spPr/>
        <p:txBody>
          <a:bodyPr/>
          <a:lstStyle/>
          <a:p>
            <a:r>
              <a:rPr lang="nl-BE" sz="4000" dirty="0"/>
              <a:t>Werking</a:t>
            </a:r>
          </a:p>
          <a:p>
            <a:pPr marL="0" indent="0">
              <a:buNone/>
            </a:pPr>
            <a:endParaRPr lang="nl-BE" sz="4000" dirty="0"/>
          </a:p>
          <a:p>
            <a:r>
              <a:rPr lang="nl-BE" sz="4000" dirty="0"/>
              <a:t>Opbouw applicatie</a:t>
            </a:r>
          </a:p>
          <a:p>
            <a:pPr marL="0" indent="0">
              <a:buNone/>
            </a:pPr>
            <a:endParaRPr lang="nl-BE" sz="4000" dirty="0"/>
          </a:p>
          <a:p>
            <a:r>
              <a:rPr lang="nl-BE" sz="4000" dirty="0"/>
              <a:t>Demo</a:t>
            </a:r>
          </a:p>
        </p:txBody>
      </p:sp>
    </p:spTree>
    <p:extLst>
      <p:ext uri="{BB962C8B-B14F-4D97-AF65-F5344CB8AC3E}">
        <p14:creationId xmlns:p14="http://schemas.microsoft.com/office/powerpoint/2010/main" val="1448611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Opbouw </a:t>
            </a:r>
            <a:r>
              <a:rPr lang="nl-NL" dirty="0" err="1"/>
              <a:t>BeaconsPageViewModel</a:t>
            </a:r>
            <a:endParaRPr lang="nl-NL" dirty="0"/>
          </a:p>
        </p:txBody>
      </p:sp>
      <p:sp>
        <p:nvSpPr>
          <p:cNvPr id="3" name="Tijdelijke aanduiding voor inhoud 2"/>
          <p:cNvSpPr>
            <a:spLocks noGrp="1"/>
          </p:cNvSpPr>
          <p:nvPr>
            <p:ph idx="1"/>
          </p:nvPr>
        </p:nvSpPr>
        <p:spPr>
          <a:xfrm>
            <a:off x="186266" y="1721715"/>
            <a:ext cx="3381023" cy="4752975"/>
          </a:xfrm>
        </p:spPr>
        <p:txBody>
          <a:bodyPr/>
          <a:lstStyle/>
          <a:p>
            <a:r>
              <a:rPr lang="nl-NL" dirty="0" err="1"/>
              <a:t>OnNavigatedTo</a:t>
            </a:r>
            <a:endParaRPr lang="nl-NL" dirty="0"/>
          </a:p>
          <a:p>
            <a:endParaRPr lang="nl-NL" dirty="0"/>
          </a:p>
          <a:p>
            <a:r>
              <a:rPr lang="nl-NL" dirty="0"/>
              <a:t>Parameters</a:t>
            </a:r>
          </a:p>
          <a:p>
            <a:endParaRPr lang="nl-NL" dirty="0"/>
          </a:p>
          <a:p>
            <a:r>
              <a:rPr lang="nl-NL" dirty="0"/>
              <a:t>Route_Id</a:t>
            </a:r>
          </a:p>
          <a:p>
            <a:endParaRPr lang="nl-NL" dirty="0"/>
          </a:p>
          <a:p>
            <a:r>
              <a:rPr lang="nl-NL" dirty="0"/>
              <a:t>Toestemming</a:t>
            </a:r>
          </a:p>
        </p:txBody>
      </p:sp>
      <p:pic>
        <p:nvPicPr>
          <p:cNvPr id="4" name="Afbeelding 3" descr="C:\Users\jensie\AppData\Local\Microsoft\Windows\INetCache\Content.Word\Screenshot_3.png"/>
          <p:cNvPicPr/>
          <p:nvPr/>
        </p:nvPicPr>
        <p:blipFill>
          <a:blip r:embed="rId3">
            <a:extLst>
              <a:ext uri="{28A0092B-C50C-407E-A947-70E740481C1C}">
                <a14:useLocalDpi xmlns:a14="http://schemas.microsoft.com/office/drawing/2010/main" val="0"/>
              </a:ext>
            </a:extLst>
          </a:blip>
          <a:srcRect/>
          <a:stretch>
            <a:fillRect/>
          </a:stretch>
        </p:blipFill>
        <p:spPr bwMode="auto">
          <a:xfrm>
            <a:off x="3460836" y="1721715"/>
            <a:ext cx="7906818" cy="4622194"/>
          </a:xfrm>
          <a:prstGeom prst="rect">
            <a:avLst/>
          </a:prstGeom>
          <a:noFill/>
          <a:ln>
            <a:solidFill>
              <a:schemeClr val="tx1"/>
            </a:solidFill>
          </a:ln>
        </p:spPr>
      </p:pic>
    </p:spTree>
    <p:extLst>
      <p:ext uri="{BB962C8B-B14F-4D97-AF65-F5344CB8AC3E}">
        <p14:creationId xmlns:p14="http://schemas.microsoft.com/office/powerpoint/2010/main" val="1423788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Opbouw </a:t>
            </a:r>
            <a:r>
              <a:rPr lang="nl-NL" dirty="0" err="1"/>
              <a:t>BeaconsPageViewModel</a:t>
            </a:r>
            <a:endParaRPr lang="nl-NL" dirty="0"/>
          </a:p>
        </p:txBody>
      </p:sp>
      <p:sp>
        <p:nvSpPr>
          <p:cNvPr id="3" name="Tijdelijke aanduiding voor inhoud 2"/>
          <p:cNvSpPr>
            <a:spLocks noGrp="1"/>
          </p:cNvSpPr>
          <p:nvPr>
            <p:ph idx="1"/>
          </p:nvPr>
        </p:nvSpPr>
        <p:spPr>
          <a:xfrm>
            <a:off x="186266" y="1721715"/>
            <a:ext cx="3381023" cy="4752975"/>
          </a:xfrm>
        </p:spPr>
        <p:txBody>
          <a:bodyPr/>
          <a:lstStyle/>
          <a:p>
            <a:r>
              <a:rPr lang="nl-NL" dirty="0" err="1"/>
              <a:t>OnNavigatedTo</a:t>
            </a:r>
            <a:endParaRPr lang="nl-NL" dirty="0"/>
          </a:p>
          <a:p>
            <a:endParaRPr lang="nl-NL" dirty="0"/>
          </a:p>
          <a:p>
            <a:r>
              <a:rPr lang="nl-NL" dirty="0"/>
              <a:t>Bluetooth</a:t>
            </a:r>
          </a:p>
          <a:p>
            <a:endParaRPr lang="nl-NL" dirty="0"/>
          </a:p>
          <a:p>
            <a:r>
              <a:rPr lang="nl-NL" dirty="0"/>
              <a:t>Scannen</a:t>
            </a:r>
          </a:p>
          <a:p>
            <a:endParaRPr lang="nl-NL" dirty="0"/>
          </a:p>
          <a:p>
            <a:r>
              <a:rPr lang="nl-NL" dirty="0" err="1"/>
              <a:t>OnRanged</a:t>
            </a:r>
            <a:endParaRPr lang="nl-NL" dirty="0"/>
          </a:p>
        </p:txBody>
      </p:sp>
      <p:pic>
        <p:nvPicPr>
          <p:cNvPr id="5" name="Afbeelding 4" descr="C:\Users\jensie\AppData\Local\Microsoft\Windows\INetCache\Content.Word\Screenshot_1.png"/>
          <p:cNvPicPr/>
          <p:nvPr/>
        </p:nvPicPr>
        <p:blipFill>
          <a:blip r:embed="rId3">
            <a:extLst>
              <a:ext uri="{28A0092B-C50C-407E-A947-70E740481C1C}">
                <a14:useLocalDpi xmlns:a14="http://schemas.microsoft.com/office/drawing/2010/main" val="0"/>
              </a:ext>
            </a:extLst>
          </a:blip>
          <a:srcRect/>
          <a:stretch>
            <a:fillRect/>
          </a:stretch>
        </p:blipFill>
        <p:spPr bwMode="auto">
          <a:xfrm>
            <a:off x="3107545" y="1646238"/>
            <a:ext cx="8260110" cy="4757338"/>
          </a:xfrm>
          <a:prstGeom prst="rect">
            <a:avLst/>
          </a:prstGeom>
          <a:noFill/>
          <a:ln>
            <a:solidFill>
              <a:schemeClr val="tx1"/>
            </a:solidFill>
          </a:ln>
        </p:spPr>
      </p:pic>
    </p:spTree>
    <p:extLst>
      <p:ext uri="{BB962C8B-B14F-4D97-AF65-F5344CB8AC3E}">
        <p14:creationId xmlns:p14="http://schemas.microsoft.com/office/powerpoint/2010/main" val="953611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Opbouw </a:t>
            </a:r>
            <a:r>
              <a:rPr lang="nl-NL" dirty="0" err="1"/>
              <a:t>BeaconsPageViewModel</a:t>
            </a:r>
            <a:endParaRPr lang="nl-NL" dirty="0"/>
          </a:p>
        </p:txBody>
      </p:sp>
      <p:sp>
        <p:nvSpPr>
          <p:cNvPr id="3" name="Tijdelijke aanduiding voor inhoud 2"/>
          <p:cNvSpPr>
            <a:spLocks noGrp="1"/>
          </p:cNvSpPr>
          <p:nvPr>
            <p:ph idx="1"/>
          </p:nvPr>
        </p:nvSpPr>
        <p:spPr>
          <a:xfrm>
            <a:off x="733778" y="1942726"/>
            <a:ext cx="4336986" cy="3099666"/>
          </a:xfrm>
        </p:spPr>
        <p:txBody>
          <a:bodyPr/>
          <a:lstStyle/>
          <a:p>
            <a:r>
              <a:rPr lang="nl-BE" dirty="0" err="1"/>
              <a:t>OnRanged</a:t>
            </a:r>
            <a:endParaRPr lang="nl-BE" dirty="0"/>
          </a:p>
          <a:p>
            <a:endParaRPr lang="nl-NL" dirty="0"/>
          </a:p>
          <a:p>
            <a:r>
              <a:rPr lang="nl-NL" dirty="0"/>
              <a:t>Beacons</a:t>
            </a:r>
          </a:p>
          <a:p>
            <a:endParaRPr lang="nl-NL" dirty="0"/>
          </a:p>
          <a:p>
            <a:r>
              <a:rPr lang="nl-NL" dirty="0" err="1"/>
              <a:t>BeaconContentPage</a:t>
            </a:r>
            <a:endParaRPr lang="nl-NL" dirty="0"/>
          </a:p>
        </p:txBody>
      </p:sp>
      <p:pic>
        <p:nvPicPr>
          <p:cNvPr id="6" name="Afbeelding 5" descr="C:\Users\jensie\AppData\Local\Microsoft\Windows\INetCache\Content.Word\Screenshot_2.png"/>
          <p:cNvPicPr/>
          <p:nvPr/>
        </p:nvPicPr>
        <p:blipFill>
          <a:blip r:embed="rId3">
            <a:extLst>
              <a:ext uri="{28A0092B-C50C-407E-A947-70E740481C1C}">
                <a14:useLocalDpi xmlns:a14="http://schemas.microsoft.com/office/drawing/2010/main" val="0"/>
              </a:ext>
            </a:extLst>
          </a:blip>
          <a:srcRect/>
          <a:stretch>
            <a:fillRect/>
          </a:stretch>
        </p:blipFill>
        <p:spPr bwMode="auto">
          <a:xfrm>
            <a:off x="4562272" y="1942726"/>
            <a:ext cx="7417057" cy="2463020"/>
          </a:xfrm>
          <a:prstGeom prst="rect">
            <a:avLst/>
          </a:prstGeom>
          <a:noFill/>
          <a:ln>
            <a:solidFill>
              <a:schemeClr val="tx1"/>
            </a:solidFill>
          </a:ln>
        </p:spPr>
      </p:pic>
    </p:spTree>
    <p:extLst>
      <p:ext uri="{BB962C8B-B14F-4D97-AF65-F5344CB8AC3E}">
        <p14:creationId xmlns:p14="http://schemas.microsoft.com/office/powerpoint/2010/main" val="3283145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Opbouw </a:t>
            </a:r>
            <a:r>
              <a:rPr lang="nl-NL" dirty="0" err="1"/>
              <a:t>BeaconContentPageViewModel</a:t>
            </a:r>
            <a:endParaRPr lang="nl-NL" dirty="0"/>
          </a:p>
        </p:txBody>
      </p:sp>
      <p:sp>
        <p:nvSpPr>
          <p:cNvPr id="3" name="Tijdelijke aanduiding voor inhoud 2"/>
          <p:cNvSpPr>
            <a:spLocks noGrp="1"/>
          </p:cNvSpPr>
          <p:nvPr>
            <p:ph idx="1"/>
          </p:nvPr>
        </p:nvSpPr>
        <p:spPr>
          <a:xfrm>
            <a:off x="224623" y="1794451"/>
            <a:ext cx="4451287" cy="4752975"/>
          </a:xfrm>
        </p:spPr>
        <p:txBody>
          <a:bodyPr/>
          <a:lstStyle/>
          <a:p>
            <a:r>
              <a:rPr lang="nl-NL"/>
              <a:t>OnNavigatedTo</a:t>
            </a:r>
          </a:p>
          <a:p>
            <a:endParaRPr lang="nl-NL"/>
          </a:p>
          <a:p>
            <a:r>
              <a:rPr lang="nl-NL"/>
              <a:t>Parameters</a:t>
            </a:r>
          </a:p>
          <a:p>
            <a:endParaRPr lang="nl-NL"/>
          </a:p>
          <a:p>
            <a:r>
              <a:rPr lang="nl-NL"/>
              <a:t>Metatype</a:t>
            </a:r>
          </a:p>
          <a:p>
            <a:endParaRPr lang="nl-NL"/>
          </a:p>
          <a:p>
            <a:r>
              <a:rPr lang="nl-NL"/>
              <a:t>Visible</a:t>
            </a:r>
          </a:p>
          <a:p>
            <a:pPr marL="0" indent="0">
              <a:buNone/>
            </a:pPr>
            <a:endParaRPr lang="nl-NL" dirty="0"/>
          </a:p>
        </p:txBody>
      </p:sp>
      <p:pic>
        <p:nvPicPr>
          <p:cNvPr id="4" name="Afbeelding 3" descr="C:\Users\jensie\AppData\Local\Microsoft\Windows\INetCache\Content.Word\Screenshot_1.png"/>
          <p:cNvPicPr/>
          <p:nvPr/>
        </p:nvPicPr>
        <p:blipFill>
          <a:blip r:embed="rId3">
            <a:extLst>
              <a:ext uri="{28A0092B-C50C-407E-A947-70E740481C1C}">
                <a14:useLocalDpi xmlns:a14="http://schemas.microsoft.com/office/drawing/2010/main" val="0"/>
              </a:ext>
            </a:extLst>
          </a:blip>
          <a:srcRect/>
          <a:stretch>
            <a:fillRect/>
          </a:stretch>
        </p:blipFill>
        <p:spPr bwMode="auto">
          <a:xfrm>
            <a:off x="2762282" y="2414299"/>
            <a:ext cx="9062828" cy="3726728"/>
          </a:xfrm>
          <a:prstGeom prst="rect">
            <a:avLst/>
          </a:prstGeom>
          <a:noFill/>
          <a:ln>
            <a:solidFill>
              <a:schemeClr val="tx1"/>
            </a:solidFill>
          </a:ln>
        </p:spPr>
      </p:pic>
      <p:pic>
        <p:nvPicPr>
          <p:cNvPr id="5" name="Afbeelding 4" descr="C:\Users\jensie\AppData\Local\Microsoft\Windows\INetCache\Content.Word\Screenshot_3.png"/>
          <p:cNvPicPr/>
          <p:nvPr/>
        </p:nvPicPr>
        <p:blipFill>
          <a:blip r:embed="rId4">
            <a:extLst>
              <a:ext uri="{28A0092B-C50C-407E-A947-70E740481C1C}">
                <a14:useLocalDpi xmlns:a14="http://schemas.microsoft.com/office/drawing/2010/main" val="0"/>
              </a:ext>
            </a:extLst>
          </a:blip>
          <a:srcRect/>
          <a:stretch>
            <a:fillRect/>
          </a:stretch>
        </p:blipFill>
        <p:spPr bwMode="auto">
          <a:xfrm>
            <a:off x="2762282" y="2564967"/>
            <a:ext cx="9274092" cy="3425392"/>
          </a:xfrm>
          <a:prstGeom prst="rect">
            <a:avLst/>
          </a:prstGeom>
          <a:noFill/>
          <a:ln>
            <a:solidFill>
              <a:schemeClr val="tx1"/>
            </a:solidFill>
          </a:ln>
        </p:spPr>
      </p:pic>
    </p:spTree>
    <p:extLst>
      <p:ext uri="{BB962C8B-B14F-4D97-AF65-F5344CB8AC3E}">
        <p14:creationId xmlns:p14="http://schemas.microsoft.com/office/powerpoint/2010/main" val="470797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36050" y="2788444"/>
            <a:ext cx="4519900" cy="1281113"/>
          </a:xfrm>
        </p:spPr>
        <p:txBody>
          <a:bodyPr/>
          <a:lstStyle/>
          <a:p>
            <a:r>
              <a:rPr lang="nl-BE" dirty="0"/>
              <a:t>Demo applicatie</a:t>
            </a:r>
          </a:p>
        </p:txBody>
      </p:sp>
    </p:spTree>
    <p:extLst>
      <p:ext uri="{BB962C8B-B14F-4D97-AF65-F5344CB8AC3E}">
        <p14:creationId xmlns:p14="http://schemas.microsoft.com/office/powerpoint/2010/main" val="3271636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9555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21834" y="2788444"/>
            <a:ext cx="9948332" cy="1281113"/>
          </a:xfrm>
        </p:spPr>
        <p:txBody>
          <a:bodyPr/>
          <a:lstStyle/>
          <a:p>
            <a:pPr algn="ctr"/>
            <a:r>
              <a:rPr lang="nl-NL" dirty="0"/>
              <a:t>Werking</a:t>
            </a:r>
          </a:p>
        </p:txBody>
      </p:sp>
    </p:spTree>
    <p:extLst>
      <p:ext uri="{BB962C8B-B14F-4D97-AF65-F5344CB8AC3E}">
        <p14:creationId xmlns:p14="http://schemas.microsoft.com/office/powerpoint/2010/main" val="2825919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dirty="0"/>
              <a:t>Werking</a:t>
            </a:r>
          </a:p>
        </p:txBody>
      </p:sp>
      <p:sp>
        <p:nvSpPr>
          <p:cNvPr id="5" name="Tijdelijke aanduiding voor inhoud 4"/>
          <p:cNvSpPr>
            <a:spLocks noGrp="1"/>
          </p:cNvSpPr>
          <p:nvPr>
            <p:ph idx="1"/>
          </p:nvPr>
        </p:nvSpPr>
        <p:spPr>
          <a:xfrm>
            <a:off x="1876777" y="1825625"/>
            <a:ext cx="4095397" cy="3613150"/>
          </a:xfrm>
        </p:spPr>
        <p:txBody>
          <a:bodyPr/>
          <a:lstStyle/>
          <a:p>
            <a:r>
              <a:rPr lang="nl-BE" dirty="0"/>
              <a:t>Splash scherm</a:t>
            </a:r>
          </a:p>
          <a:p>
            <a:endParaRPr lang="nl-BE" dirty="0"/>
          </a:p>
          <a:p>
            <a:r>
              <a:rPr lang="nl-BE" dirty="0"/>
              <a:t>Logo organisatie</a:t>
            </a:r>
          </a:p>
        </p:txBody>
      </p:sp>
      <p:pic>
        <p:nvPicPr>
          <p:cNvPr id="6" name="Afbeelding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009" y="811376"/>
            <a:ext cx="3452283" cy="5178425"/>
          </a:xfrm>
          <a:prstGeom prst="rect">
            <a:avLst/>
          </a:prstGeom>
        </p:spPr>
      </p:pic>
    </p:spTree>
    <p:extLst>
      <p:ext uri="{BB962C8B-B14F-4D97-AF65-F5344CB8AC3E}">
        <p14:creationId xmlns:p14="http://schemas.microsoft.com/office/powerpoint/2010/main" val="702116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dirty="0"/>
              <a:t>Werking</a:t>
            </a:r>
          </a:p>
        </p:txBody>
      </p:sp>
      <p:sp>
        <p:nvSpPr>
          <p:cNvPr id="5" name="Tijdelijke aanduiding voor inhoud 4"/>
          <p:cNvSpPr>
            <a:spLocks noGrp="1"/>
          </p:cNvSpPr>
          <p:nvPr>
            <p:ph idx="1"/>
          </p:nvPr>
        </p:nvSpPr>
        <p:spPr>
          <a:xfrm>
            <a:off x="1876778" y="1825624"/>
            <a:ext cx="4238272" cy="4610429"/>
          </a:xfrm>
        </p:spPr>
        <p:txBody>
          <a:bodyPr/>
          <a:lstStyle/>
          <a:p>
            <a:r>
              <a:rPr lang="nl-BE" dirty="0"/>
              <a:t>Hoofd scherm</a:t>
            </a:r>
          </a:p>
          <a:p>
            <a:endParaRPr lang="nl-BE" dirty="0"/>
          </a:p>
          <a:p>
            <a:r>
              <a:rPr lang="nl-BE" dirty="0"/>
              <a:t>Routes</a:t>
            </a:r>
          </a:p>
          <a:p>
            <a:endParaRPr lang="nl-BE" dirty="0"/>
          </a:p>
          <a:p>
            <a:r>
              <a:rPr lang="nl-BE" dirty="0"/>
              <a:t>Refresh knop</a:t>
            </a:r>
          </a:p>
          <a:p>
            <a:endParaRPr lang="nl-BE" dirty="0"/>
          </a:p>
          <a:p>
            <a:r>
              <a:rPr lang="nl-BE" dirty="0" err="1"/>
              <a:t>About</a:t>
            </a:r>
            <a:r>
              <a:rPr lang="nl-BE" dirty="0"/>
              <a:t> knop</a:t>
            </a:r>
          </a:p>
        </p:txBody>
      </p:sp>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1305" y="365125"/>
            <a:ext cx="3414897" cy="6070928"/>
          </a:xfrm>
          <a:prstGeom prst="rect">
            <a:avLst/>
          </a:prstGeom>
        </p:spPr>
      </p:pic>
    </p:spTree>
    <p:extLst>
      <p:ext uri="{BB962C8B-B14F-4D97-AF65-F5344CB8AC3E}">
        <p14:creationId xmlns:p14="http://schemas.microsoft.com/office/powerpoint/2010/main" val="1565538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Werking</a:t>
            </a:r>
            <a:endParaRPr lang="nl-NL" dirty="0"/>
          </a:p>
        </p:txBody>
      </p:sp>
      <p:sp>
        <p:nvSpPr>
          <p:cNvPr id="3" name="Tijdelijke aanduiding voor inhoud 2"/>
          <p:cNvSpPr>
            <a:spLocks noGrp="1"/>
          </p:cNvSpPr>
          <p:nvPr>
            <p:ph idx="1"/>
          </p:nvPr>
        </p:nvSpPr>
        <p:spPr>
          <a:xfrm>
            <a:off x="1876777" y="1825624"/>
            <a:ext cx="4209698" cy="4609101"/>
          </a:xfrm>
        </p:spPr>
        <p:txBody>
          <a:bodyPr/>
          <a:lstStyle/>
          <a:p>
            <a:pPr>
              <a:lnSpc>
                <a:spcPct val="100000"/>
              </a:lnSpc>
            </a:pPr>
            <a:r>
              <a:rPr lang="nl-NL" dirty="0"/>
              <a:t>Over scherm</a:t>
            </a:r>
          </a:p>
          <a:p>
            <a:pPr>
              <a:lnSpc>
                <a:spcPct val="100000"/>
              </a:lnSpc>
            </a:pPr>
            <a:endParaRPr lang="nl-NL" dirty="0"/>
          </a:p>
          <a:p>
            <a:pPr>
              <a:lnSpc>
                <a:spcPct val="100000"/>
              </a:lnSpc>
            </a:pPr>
            <a:r>
              <a:rPr lang="nl-NL" dirty="0"/>
              <a:t>Uitleg app</a:t>
            </a:r>
          </a:p>
          <a:p>
            <a:pPr>
              <a:lnSpc>
                <a:spcPct val="100000"/>
              </a:lnSpc>
            </a:pPr>
            <a:endParaRPr lang="nl-NL" dirty="0"/>
          </a:p>
          <a:p>
            <a:pPr>
              <a:lnSpc>
                <a:spcPct val="100000"/>
              </a:lnSpc>
            </a:pPr>
            <a:r>
              <a:rPr lang="nl-NL" dirty="0"/>
              <a:t>Ontwikkelaars</a:t>
            </a:r>
          </a:p>
        </p:txBody>
      </p:sp>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8401" y="365125"/>
            <a:ext cx="3414150" cy="6069600"/>
          </a:xfrm>
          <a:prstGeom prst="rect">
            <a:avLst/>
          </a:prstGeom>
        </p:spPr>
      </p:pic>
    </p:spTree>
    <p:extLst>
      <p:ext uri="{BB962C8B-B14F-4D97-AF65-F5344CB8AC3E}">
        <p14:creationId xmlns:p14="http://schemas.microsoft.com/office/powerpoint/2010/main" val="1870604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Werking</a:t>
            </a:r>
            <a:endParaRPr lang="nl-NL" dirty="0"/>
          </a:p>
        </p:txBody>
      </p:sp>
      <p:sp>
        <p:nvSpPr>
          <p:cNvPr id="3" name="Tijdelijke aanduiding voor inhoud 2"/>
          <p:cNvSpPr>
            <a:spLocks noGrp="1"/>
          </p:cNvSpPr>
          <p:nvPr>
            <p:ph idx="1"/>
          </p:nvPr>
        </p:nvSpPr>
        <p:spPr>
          <a:xfrm>
            <a:off x="1876777" y="1825624"/>
            <a:ext cx="4095398" cy="4609101"/>
          </a:xfrm>
        </p:spPr>
        <p:txBody>
          <a:bodyPr/>
          <a:lstStyle/>
          <a:p>
            <a:pPr>
              <a:lnSpc>
                <a:spcPct val="100000"/>
              </a:lnSpc>
            </a:pPr>
            <a:r>
              <a:rPr lang="nl-NL" dirty="0"/>
              <a:t>Route scherm</a:t>
            </a:r>
          </a:p>
          <a:p>
            <a:pPr>
              <a:lnSpc>
                <a:spcPct val="100000"/>
              </a:lnSpc>
            </a:pPr>
            <a:endParaRPr lang="nl-NL" dirty="0"/>
          </a:p>
          <a:p>
            <a:pPr>
              <a:lnSpc>
                <a:spcPct val="100000"/>
              </a:lnSpc>
            </a:pPr>
            <a:r>
              <a:rPr lang="nl-NL" dirty="0"/>
              <a:t>Route naam</a:t>
            </a:r>
          </a:p>
          <a:p>
            <a:pPr>
              <a:lnSpc>
                <a:spcPct val="100000"/>
              </a:lnSpc>
            </a:pPr>
            <a:endParaRPr lang="nl-NL" dirty="0"/>
          </a:p>
          <a:p>
            <a:pPr>
              <a:lnSpc>
                <a:spcPct val="100000"/>
              </a:lnSpc>
            </a:pPr>
            <a:r>
              <a:rPr lang="nl-NL" dirty="0"/>
              <a:t>Start knop</a:t>
            </a:r>
          </a:p>
          <a:p>
            <a:pPr>
              <a:lnSpc>
                <a:spcPct val="100000"/>
              </a:lnSpc>
            </a:pPr>
            <a:endParaRPr lang="nl-NL" dirty="0"/>
          </a:p>
          <a:p>
            <a:pPr>
              <a:lnSpc>
                <a:spcPct val="100000"/>
              </a:lnSpc>
            </a:pPr>
            <a:r>
              <a:rPr lang="nl-NL" dirty="0"/>
              <a:t>Wacht scherm</a:t>
            </a:r>
          </a:p>
          <a:p>
            <a:endParaRPr lang="nl-NL" dirty="0"/>
          </a:p>
          <a:p>
            <a:endParaRPr lang="nl-NL" dirty="0"/>
          </a:p>
        </p:txBody>
      </p:sp>
      <p:pic>
        <p:nvPicPr>
          <p:cNvPr id="5" name="Afbeelding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8399" y="365125"/>
            <a:ext cx="3414150" cy="6069600"/>
          </a:xfrm>
          <a:prstGeom prst="rect">
            <a:avLst/>
          </a:prstGeom>
        </p:spPr>
      </p:pic>
      <p:pic>
        <p:nvPicPr>
          <p:cNvPr id="9" name="Afbeelding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8399" y="365125"/>
            <a:ext cx="3414150" cy="6069600"/>
          </a:xfrm>
          <a:prstGeom prst="rect">
            <a:avLst/>
          </a:prstGeom>
        </p:spPr>
      </p:pic>
    </p:spTree>
    <p:extLst>
      <p:ext uri="{BB962C8B-B14F-4D97-AF65-F5344CB8AC3E}">
        <p14:creationId xmlns:p14="http://schemas.microsoft.com/office/powerpoint/2010/main" val="3654331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Werking</a:t>
            </a:r>
          </a:p>
        </p:txBody>
      </p:sp>
      <p:sp>
        <p:nvSpPr>
          <p:cNvPr id="3" name="Tijdelijke aanduiding voor inhoud 2"/>
          <p:cNvSpPr>
            <a:spLocks noGrp="1"/>
          </p:cNvSpPr>
          <p:nvPr>
            <p:ph idx="1"/>
          </p:nvPr>
        </p:nvSpPr>
        <p:spPr>
          <a:xfrm>
            <a:off x="1876777" y="1825624"/>
            <a:ext cx="3209573" cy="3746501"/>
          </a:xfrm>
        </p:spPr>
        <p:txBody>
          <a:bodyPr/>
          <a:lstStyle/>
          <a:p>
            <a:r>
              <a:rPr lang="nl-BE" dirty="0"/>
              <a:t>Content screens</a:t>
            </a:r>
          </a:p>
          <a:p>
            <a:r>
              <a:rPr lang="nl-BE" dirty="0"/>
              <a:t>Audio</a:t>
            </a:r>
          </a:p>
          <a:p>
            <a:r>
              <a:rPr lang="nl-BE" dirty="0"/>
              <a:t>Html</a:t>
            </a:r>
          </a:p>
          <a:p>
            <a:r>
              <a:rPr lang="nl-BE" dirty="0"/>
              <a:t>Foto</a:t>
            </a:r>
          </a:p>
          <a:p>
            <a:r>
              <a:rPr lang="nl-BE" dirty="0"/>
              <a:t>YouTube</a:t>
            </a:r>
          </a:p>
          <a:p>
            <a:r>
              <a:rPr lang="nl-BE" dirty="0"/>
              <a:t>Video</a:t>
            </a:r>
          </a:p>
        </p:txBody>
      </p:sp>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9766" y="536887"/>
            <a:ext cx="1760537" cy="1760537"/>
          </a:xfrm>
          <a:prstGeom prst="rect">
            <a:avLst/>
          </a:prstGeom>
        </p:spPr>
      </p:pic>
      <p:pic>
        <p:nvPicPr>
          <p:cNvPr id="11" name="Afbeelding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84442" y="1571939"/>
            <a:ext cx="1802139" cy="1802139"/>
          </a:xfrm>
          <a:prstGeom prst="rect">
            <a:avLst/>
          </a:prstGeom>
        </p:spPr>
      </p:pic>
      <p:pic>
        <p:nvPicPr>
          <p:cNvPr id="13" name="Afbeelding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9165" y="2340281"/>
            <a:ext cx="2024380" cy="2024380"/>
          </a:xfrm>
          <a:prstGeom prst="rect">
            <a:avLst/>
          </a:prstGeom>
        </p:spPr>
      </p:pic>
      <p:pic>
        <p:nvPicPr>
          <p:cNvPr id="15" name="Afbeelding 14"/>
          <p:cNvPicPr>
            <a:picLocks noChangeAspect="1"/>
          </p:cNvPicPr>
          <p:nvPr/>
        </p:nvPicPr>
        <p:blipFill rotWithShape="1">
          <a:blip r:embed="rId8">
            <a:extLst>
              <a:ext uri="{28A0092B-C50C-407E-A947-70E740481C1C}">
                <a14:useLocalDpi xmlns:a14="http://schemas.microsoft.com/office/drawing/2010/main" val="0"/>
              </a:ext>
            </a:extLst>
          </a:blip>
          <a:srcRect l="14434" t="24930" r="16192" b="26456"/>
          <a:stretch/>
        </p:blipFill>
        <p:spPr>
          <a:xfrm>
            <a:off x="7980035" y="3972417"/>
            <a:ext cx="2686051" cy="1171261"/>
          </a:xfrm>
          <a:prstGeom prst="rect">
            <a:avLst/>
          </a:prstGeom>
        </p:spPr>
      </p:pic>
      <p:pic>
        <p:nvPicPr>
          <p:cNvPr id="17" name="Afbeelding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06331" y="4253353"/>
            <a:ext cx="1877236" cy="1644587"/>
          </a:xfrm>
          <a:prstGeom prst="rect">
            <a:avLst/>
          </a:prstGeom>
        </p:spPr>
      </p:pic>
      <p:pic>
        <p:nvPicPr>
          <p:cNvPr id="7" name="WerkingsVideoBewerk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0" y="0"/>
            <a:ext cx="12192000" cy="6869424"/>
          </a:xfrm>
          <a:prstGeom prst="rect">
            <a:avLst/>
          </a:prstGeom>
        </p:spPr>
      </p:pic>
    </p:spTree>
    <p:extLst>
      <p:ext uri="{BB962C8B-B14F-4D97-AF65-F5344CB8AC3E}">
        <p14:creationId xmlns:p14="http://schemas.microsoft.com/office/powerpoint/2010/main" val="3978210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50"/>
                                        <p:tgtEl>
                                          <p:spTgt spid="3">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25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250"/>
                                        <p:tgtEl>
                                          <p:spTgt spid="3">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250"/>
                                        <p:tgtEl>
                                          <p:spTgt spid="3">
                                            <p:txEl>
                                              <p:pRg st="5" end="5"/>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500"/>
                            </p:stCondLst>
                            <p:childTnLst>
                              <p:par>
                                <p:cTn id="45" presetID="1" presetClass="mediacall" presetSubtype="0" fill="hold" nodeType="afterEffect">
                                  <p:stCondLst>
                                    <p:cond delay="250"/>
                                  </p:stCondLst>
                                  <p:childTnLst>
                                    <p:cmd type="call" cmd="playFrom(0.0)">
                                      <p:cBhvr>
                                        <p:cTn id="46" dur="35668" fill="hold"/>
                                        <p:tgtEl>
                                          <p:spTgt spid="7"/>
                                        </p:tgtEl>
                                      </p:cBhvr>
                                    </p:cmd>
                                  </p:childTnLst>
                                </p:cTn>
                              </p:par>
                            </p:childTnLst>
                          </p:cTn>
                        </p:par>
                        <p:par>
                          <p:cTn id="47" fill="hold">
                            <p:stCondLst>
                              <p:cond delay="36418"/>
                            </p:stCondLst>
                            <p:childTnLst>
                              <p:par>
                                <p:cTn id="48" presetID="10" presetClass="exit" presetSubtype="0" fill="hold" nodeType="afterEffect">
                                  <p:stCondLst>
                                    <p:cond delay="0"/>
                                  </p:stCondLst>
                                  <p:childTnLst>
                                    <p:animEffect transition="out" filter="fade">
                                      <p:cBhvr>
                                        <p:cTn id="49" dur="500"/>
                                        <p:tgtEl>
                                          <p:spTgt spid="7"/>
                                        </p:tgtEl>
                                      </p:cBhvr>
                                    </p:animEffect>
                                    <p:set>
                                      <p:cBhvr>
                                        <p:cTn id="50" dur="1" fill="hold">
                                          <p:stCondLst>
                                            <p:cond delay="499"/>
                                          </p:stCondLst>
                                        </p:cTn>
                                        <p:tgtEl>
                                          <p:spTgt spid="7"/>
                                        </p:tgtEl>
                                        <p:attrNameLst>
                                          <p:attrName>style.visibility</p:attrName>
                                        </p:attrNameLst>
                                      </p:cBhvr>
                                      <p:to>
                                        <p:strVal val="hidden"/>
                                      </p:to>
                                    </p:set>
                                    <p:cmd type="call" cmd="stop">
                                      <p:cBhvr>
                                        <p:cTn id="51" dur="1">
                                          <p:stCondLst>
                                            <p:cond delay="499"/>
                                          </p:stCondLst>
                                        </p:cTn>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2" fill="hold" display="0">
                  <p:stCondLst>
                    <p:cond delay="indefinite"/>
                  </p:stCondLst>
                </p:cTn>
                <p:tgtEl>
                  <p:spTgt spid="7"/>
                </p:tgtEl>
              </p:cMediaNode>
            </p:video>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21834" y="2788444"/>
            <a:ext cx="9948332" cy="1281113"/>
          </a:xfrm>
        </p:spPr>
        <p:txBody>
          <a:bodyPr/>
          <a:lstStyle/>
          <a:p>
            <a:pPr algn="ctr"/>
            <a:r>
              <a:rPr lang="nl-NL" dirty="0"/>
              <a:t>Opbouw</a:t>
            </a:r>
          </a:p>
        </p:txBody>
      </p:sp>
    </p:spTree>
    <p:extLst>
      <p:ext uri="{BB962C8B-B14F-4D97-AF65-F5344CB8AC3E}">
        <p14:creationId xmlns:p14="http://schemas.microsoft.com/office/powerpoint/2010/main" val="4194409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ucll 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H - Tahoma">
      <a:majorFont>
        <a:latin typeface="Tahoma"/>
        <a:ea typeface=""/>
        <a:cs typeface=""/>
      </a:majorFont>
      <a:minorFont>
        <a:latin typeface="Tahoma"/>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ll thema" id="{5B9824DD-7AC8-48BA-AE5E-76EC6D10B1F7}" vid="{28CE42AA-5F18-4054-A2A2-B58DE5F1544C}"/>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ucll thema</Template>
  <TotalTime>354</TotalTime>
  <Words>1481</Words>
  <Application>Microsoft Office PowerPoint</Application>
  <PresentationFormat>Breedbeeld</PresentationFormat>
  <Paragraphs>289</Paragraphs>
  <Slides>25</Slides>
  <Notes>25</Notes>
  <HiddenSlides>0</HiddenSlides>
  <MMClips>1</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25</vt:i4>
      </vt:variant>
    </vt:vector>
  </HeadingPairs>
  <TitlesOfParts>
    <vt:vector size="30" baseType="lpstr">
      <vt:lpstr>Arial</vt:lpstr>
      <vt:lpstr>Calibri</vt:lpstr>
      <vt:lpstr>Tahoma</vt:lpstr>
      <vt:lpstr>Wingdings</vt:lpstr>
      <vt:lpstr>ucll thema</vt:lpstr>
      <vt:lpstr>Mobiele app</vt:lpstr>
      <vt:lpstr>Inhoud</vt:lpstr>
      <vt:lpstr>Werking</vt:lpstr>
      <vt:lpstr>Werking</vt:lpstr>
      <vt:lpstr>Werking</vt:lpstr>
      <vt:lpstr>Werking</vt:lpstr>
      <vt:lpstr>Werking</vt:lpstr>
      <vt:lpstr>Werking</vt:lpstr>
      <vt:lpstr>Opbouw</vt:lpstr>
      <vt:lpstr>Opbouw</vt:lpstr>
      <vt:lpstr>Opbouw</vt:lpstr>
      <vt:lpstr>Opbouw GetRouteAsync</vt:lpstr>
      <vt:lpstr>Opbouw GetBeaconsInRouteAsync</vt:lpstr>
      <vt:lpstr>Opbouw GetContentForBeaconInRoute</vt:lpstr>
      <vt:lpstr>Opbouw</vt:lpstr>
      <vt:lpstr>Opbouw MainPageViewModel</vt:lpstr>
      <vt:lpstr>Opbouw MainPageViewModel</vt:lpstr>
      <vt:lpstr>Opbouw RouteInfoPageViewModel</vt:lpstr>
      <vt:lpstr>Opbouw RouteInfoPageViewModel</vt:lpstr>
      <vt:lpstr>Opbouw BeaconsPageViewModel</vt:lpstr>
      <vt:lpstr>Opbouw BeaconsPageViewModel</vt:lpstr>
      <vt:lpstr>Opbouw BeaconsPageViewModel</vt:lpstr>
      <vt:lpstr>Opbouw BeaconContentPageViewModel</vt:lpstr>
      <vt:lpstr>Demo applicatie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Mobiele app IBeacons</dc:title>
  <dc:creator>jens molenaers</dc:creator>
  <cp:lastModifiedBy>jens molenaers</cp:lastModifiedBy>
  <cp:revision>201</cp:revision>
  <dcterms:created xsi:type="dcterms:W3CDTF">2017-05-27T16:10:26Z</dcterms:created>
  <dcterms:modified xsi:type="dcterms:W3CDTF">2017-06-01T08:39:21Z</dcterms:modified>
</cp:coreProperties>
</file>